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2.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3.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4.xml" ContentType="application/vnd.openxmlformats-officedocument.presentationml.notesSlide+xml"/>
  <Override PartName="/ppt/tags/tag52.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9" r:id="rId2"/>
  </p:sldMasterIdLst>
  <p:notesMasterIdLst>
    <p:notesMasterId r:id="rId40"/>
  </p:notesMasterIdLst>
  <p:sldIdLst>
    <p:sldId id="256" r:id="rId3"/>
    <p:sldId id="298" r:id="rId4"/>
    <p:sldId id="257" r:id="rId5"/>
    <p:sldId id="299" r:id="rId6"/>
    <p:sldId id="301" r:id="rId7"/>
    <p:sldId id="300" r:id="rId8"/>
    <p:sldId id="260" r:id="rId9"/>
    <p:sldId id="261" r:id="rId10"/>
    <p:sldId id="259" r:id="rId11"/>
    <p:sldId id="308" r:id="rId12"/>
    <p:sldId id="310" r:id="rId13"/>
    <p:sldId id="323" r:id="rId14"/>
    <p:sldId id="324" r:id="rId15"/>
    <p:sldId id="325" r:id="rId16"/>
    <p:sldId id="302" r:id="rId17"/>
    <p:sldId id="303" r:id="rId18"/>
    <p:sldId id="304" r:id="rId19"/>
    <p:sldId id="305" r:id="rId20"/>
    <p:sldId id="320" r:id="rId21"/>
    <p:sldId id="311" r:id="rId22"/>
    <p:sldId id="321" r:id="rId23"/>
    <p:sldId id="322" r:id="rId24"/>
    <p:sldId id="312" r:id="rId25"/>
    <p:sldId id="314" r:id="rId26"/>
    <p:sldId id="313" r:id="rId27"/>
    <p:sldId id="315" r:id="rId28"/>
    <p:sldId id="316" r:id="rId29"/>
    <p:sldId id="264" r:id="rId30"/>
    <p:sldId id="326" r:id="rId31"/>
    <p:sldId id="269" r:id="rId32"/>
    <p:sldId id="290" r:id="rId33"/>
    <p:sldId id="318" r:id="rId34"/>
    <p:sldId id="317" r:id="rId35"/>
    <p:sldId id="306" r:id="rId36"/>
    <p:sldId id="258" r:id="rId37"/>
    <p:sldId id="307" r:id="rId38"/>
    <p:sldId id="280" r:id="rId39"/>
  </p:sldIdLst>
  <p:sldSz cx="12192000" cy="6858000"/>
  <p:notesSz cx="7099300"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60"/>
  </p:normalViewPr>
  <p:slideViewPr>
    <p:cSldViewPr snapToGrid="0">
      <p:cViewPr varScale="1">
        <p:scale>
          <a:sx n="69" d="100"/>
          <a:sy n="69" d="100"/>
        </p:scale>
        <p:origin x="82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F104D081-F7BC-4169-BF58-984B845F4A2C}" type="doc">
      <dgm:prSet loTypeId="urn:microsoft.com/office/officeart/2005/8/layout/matrix3" loCatId="matrix" qsTypeId="urn:microsoft.com/office/officeart/2005/8/quickstyle/simple1#1" qsCatId="simple" csTypeId="urn:microsoft.com/office/officeart/2005/8/colors/accent1_2#1" csCatId="accent1" phldr="1"/>
      <dgm:spPr/>
      <dgm:t>
        <a:bodyPr/>
        <a:lstStyle/>
        <a:p>
          <a:endParaRPr lang="zh-CN" altLang="en-US"/>
        </a:p>
      </dgm:t>
    </dgm:pt>
    <dgm:pt modelId="{1BC3D592-C507-4692-859B-D764E091C16B}">
      <dgm:prSet phldrT="[文本]"/>
      <dgm:spPr/>
      <dgm:t>
        <a:bodyPr/>
        <a:lstStyle/>
        <a:p>
          <a:r>
            <a:rPr lang="zh-CN" altLang="en-US" dirty="0"/>
            <a:t>课题申请</a:t>
          </a:r>
        </a:p>
      </dgm:t>
    </dgm:pt>
    <dgm:pt modelId="{715EEFDF-AC0F-45F6-B372-2079F57DE8A1}" type="parTrans" cxnId="{00F6F3F5-D8D3-4E60-94BB-94AAFBB1CC8B}">
      <dgm:prSet/>
      <dgm:spPr/>
      <dgm:t>
        <a:bodyPr/>
        <a:lstStyle/>
        <a:p>
          <a:endParaRPr lang="zh-CN" altLang="en-US"/>
        </a:p>
      </dgm:t>
    </dgm:pt>
    <dgm:pt modelId="{1ABC46CA-BCC6-4359-B43A-2D8099181DF0}" type="sibTrans" cxnId="{00F6F3F5-D8D3-4E60-94BB-94AAFBB1CC8B}">
      <dgm:prSet/>
      <dgm:spPr/>
      <dgm:t>
        <a:bodyPr/>
        <a:lstStyle/>
        <a:p>
          <a:endParaRPr lang="zh-CN" altLang="en-US"/>
        </a:p>
      </dgm:t>
    </dgm:pt>
    <dgm:pt modelId="{AA4B9913-A295-47C3-986B-791FF4D9A718}">
      <dgm:prSet phldrT="[文本]"/>
      <dgm:spPr/>
      <dgm:t>
        <a:bodyPr/>
        <a:lstStyle/>
        <a:p>
          <a:r>
            <a:rPr lang="zh-CN" altLang="en-US" dirty="0"/>
            <a:t>实验开展</a:t>
          </a:r>
        </a:p>
      </dgm:t>
    </dgm:pt>
    <dgm:pt modelId="{E29814B8-FD68-4C43-9F38-F560A19EFE25}" type="parTrans" cxnId="{D65B92B2-A4D7-483C-B6E7-604D9831026B}">
      <dgm:prSet/>
      <dgm:spPr/>
      <dgm:t>
        <a:bodyPr/>
        <a:lstStyle/>
        <a:p>
          <a:endParaRPr lang="zh-CN" altLang="en-US"/>
        </a:p>
      </dgm:t>
    </dgm:pt>
    <dgm:pt modelId="{9C3936C8-7BDF-4E13-B405-A3944E7ACC37}" type="sibTrans" cxnId="{D65B92B2-A4D7-483C-B6E7-604D9831026B}">
      <dgm:prSet/>
      <dgm:spPr/>
      <dgm:t>
        <a:bodyPr/>
        <a:lstStyle/>
        <a:p>
          <a:endParaRPr lang="zh-CN" altLang="en-US"/>
        </a:p>
      </dgm:t>
    </dgm:pt>
    <dgm:pt modelId="{07FCDA42-646C-442A-B550-ABB15B61BCBB}">
      <dgm:prSet phldrT="[文本]"/>
      <dgm:spPr/>
      <dgm:t>
        <a:bodyPr/>
        <a:lstStyle/>
        <a:p>
          <a:r>
            <a:rPr lang="zh-CN" altLang="en-US" dirty="0"/>
            <a:t>论文发表</a:t>
          </a:r>
        </a:p>
      </dgm:t>
    </dgm:pt>
    <dgm:pt modelId="{690FB551-3019-4997-B5FE-4EC44E0C8361}" type="parTrans" cxnId="{CFA98BCC-3BCC-486D-BDB9-59AA1C6ECDAF}">
      <dgm:prSet/>
      <dgm:spPr/>
      <dgm:t>
        <a:bodyPr/>
        <a:lstStyle/>
        <a:p>
          <a:endParaRPr lang="zh-CN" altLang="en-US"/>
        </a:p>
      </dgm:t>
    </dgm:pt>
    <dgm:pt modelId="{CC2499FC-5CD8-4475-AAB6-DA71FC08F879}" type="sibTrans" cxnId="{CFA98BCC-3BCC-486D-BDB9-59AA1C6ECDAF}">
      <dgm:prSet/>
      <dgm:spPr/>
      <dgm:t>
        <a:bodyPr/>
        <a:lstStyle/>
        <a:p>
          <a:endParaRPr lang="zh-CN" altLang="en-US"/>
        </a:p>
      </dgm:t>
    </dgm:pt>
    <dgm:pt modelId="{F81480CF-97CA-468D-AD78-7D5502631C83}">
      <dgm:prSet phldrT="[文本]"/>
      <dgm:spPr/>
      <dgm:t>
        <a:bodyPr/>
        <a:lstStyle/>
        <a:p>
          <a:r>
            <a:rPr lang="zh-CN" altLang="en-US" dirty="0"/>
            <a:t>成果申报</a:t>
          </a:r>
        </a:p>
      </dgm:t>
    </dgm:pt>
    <dgm:pt modelId="{0054BB2B-B954-4C35-907D-3DB37E2D4890}" type="parTrans" cxnId="{1C803008-1012-47C3-BF86-24E007B4CC8E}">
      <dgm:prSet/>
      <dgm:spPr/>
      <dgm:t>
        <a:bodyPr/>
        <a:lstStyle/>
        <a:p>
          <a:endParaRPr lang="zh-CN" altLang="en-US"/>
        </a:p>
      </dgm:t>
    </dgm:pt>
    <dgm:pt modelId="{7EF50799-3D1D-44D9-A85A-19D693DA7940}" type="sibTrans" cxnId="{1C803008-1012-47C3-BF86-24E007B4CC8E}">
      <dgm:prSet/>
      <dgm:spPr/>
      <dgm:t>
        <a:bodyPr/>
        <a:lstStyle/>
        <a:p>
          <a:endParaRPr lang="zh-CN" altLang="en-US"/>
        </a:p>
      </dgm:t>
    </dgm:pt>
    <dgm:pt modelId="{EC985BAA-2A8A-442C-B0BE-5820EF4FF662}" type="pres">
      <dgm:prSet presAssocID="{F104D081-F7BC-4169-BF58-984B845F4A2C}" presName="matrix" presStyleCnt="0">
        <dgm:presLayoutVars>
          <dgm:chMax val="1"/>
          <dgm:dir/>
          <dgm:resizeHandles val="exact"/>
        </dgm:presLayoutVars>
      </dgm:prSet>
      <dgm:spPr/>
    </dgm:pt>
    <dgm:pt modelId="{AF910B51-191B-47C1-BD34-DBFB834D2ADB}" type="pres">
      <dgm:prSet presAssocID="{F104D081-F7BC-4169-BF58-984B845F4A2C}" presName="diamond" presStyleLbl="bgShp" presStyleIdx="0" presStyleCnt="1"/>
      <dgm:spPr/>
    </dgm:pt>
    <dgm:pt modelId="{C80BC47B-EA82-499C-B3B2-B646E4AF084C}" type="pres">
      <dgm:prSet presAssocID="{F104D081-F7BC-4169-BF58-984B845F4A2C}" presName="quad1" presStyleLbl="node1" presStyleIdx="0" presStyleCnt="4">
        <dgm:presLayoutVars>
          <dgm:chMax val="0"/>
          <dgm:chPref val="0"/>
          <dgm:bulletEnabled val="1"/>
        </dgm:presLayoutVars>
      </dgm:prSet>
      <dgm:spPr/>
    </dgm:pt>
    <dgm:pt modelId="{012DE1CA-DDF3-4EA4-9195-3D0CDCFDC485}" type="pres">
      <dgm:prSet presAssocID="{F104D081-F7BC-4169-BF58-984B845F4A2C}" presName="quad2" presStyleLbl="node1" presStyleIdx="1" presStyleCnt="4">
        <dgm:presLayoutVars>
          <dgm:chMax val="0"/>
          <dgm:chPref val="0"/>
          <dgm:bulletEnabled val="1"/>
        </dgm:presLayoutVars>
      </dgm:prSet>
      <dgm:spPr/>
    </dgm:pt>
    <dgm:pt modelId="{50B8C1C0-D7F9-4158-813B-5810068A875C}" type="pres">
      <dgm:prSet presAssocID="{F104D081-F7BC-4169-BF58-984B845F4A2C}" presName="quad3" presStyleLbl="node1" presStyleIdx="2" presStyleCnt="4">
        <dgm:presLayoutVars>
          <dgm:chMax val="0"/>
          <dgm:chPref val="0"/>
          <dgm:bulletEnabled val="1"/>
        </dgm:presLayoutVars>
      </dgm:prSet>
      <dgm:spPr/>
    </dgm:pt>
    <dgm:pt modelId="{73EB6AC4-F376-4953-A08B-60C708D16CA7}" type="pres">
      <dgm:prSet presAssocID="{F104D081-F7BC-4169-BF58-984B845F4A2C}" presName="quad4" presStyleLbl="node1" presStyleIdx="3" presStyleCnt="4">
        <dgm:presLayoutVars>
          <dgm:chMax val="0"/>
          <dgm:chPref val="0"/>
          <dgm:bulletEnabled val="1"/>
        </dgm:presLayoutVars>
      </dgm:prSet>
      <dgm:spPr/>
    </dgm:pt>
  </dgm:ptLst>
  <dgm:cxnLst>
    <dgm:cxn modelId="{1C803008-1012-47C3-BF86-24E007B4CC8E}" srcId="{F104D081-F7BC-4169-BF58-984B845F4A2C}" destId="{F81480CF-97CA-468D-AD78-7D5502631C83}" srcOrd="3" destOrd="0" parTransId="{0054BB2B-B954-4C35-907D-3DB37E2D4890}" sibTransId="{7EF50799-3D1D-44D9-A85A-19D693DA7940}"/>
    <dgm:cxn modelId="{D620E94C-BD87-426C-AD33-A1B5F8AA76FC}" type="presOf" srcId="{F81480CF-97CA-468D-AD78-7D5502631C83}" destId="{73EB6AC4-F376-4953-A08B-60C708D16CA7}" srcOrd="0" destOrd="0" presId="urn:microsoft.com/office/officeart/2005/8/layout/matrix3"/>
    <dgm:cxn modelId="{33CEF994-BC03-4401-A15C-CE2FD1F2E919}" type="presOf" srcId="{AA4B9913-A295-47C3-986B-791FF4D9A718}" destId="{012DE1CA-DDF3-4EA4-9195-3D0CDCFDC485}" srcOrd="0" destOrd="0" presId="urn:microsoft.com/office/officeart/2005/8/layout/matrix3"/>
    <dgm:cxn modelId="{D65B92B2-A4D7-483C-B6E7-604D9831026B}" srcId="{F104D081-F7BC-4169-BF58-984B845F4A2C}" destId="{AA4B9913-A295-47C3-986B-791FF4D9A718}" srcOrd="1" destOrd="0" parTransId="{E29814B8-FD68-4C43-9F38-F560A19EFE25}" sibTransId="{9C3936C8-7BDF-4E13-B405-A3944E7ACC37}"/>
    <dgm:cxn modelId="{C30FDCC7-050F-4A1B-8BD4-3AFE61F8AED2}" type="presOf" srcId="{F104D081-F7BC-4169-BF58-984B845F4A2C}" destId="{EC985BAA-2A8A-442C-B0BE-5820EF4FF662}" srcOrd="0" destOrd="0" presId="urn:microsoft.com/office/officeart/2005/8/layout/matrix3"/>
    <dgm:cxn modelId="{CFA98BCC-3BCC-486D-BDB9-59AA1C6ECDAF}" srcId="{F104D081-F7BC-4169-BF58-984B845F4A2C}" destId="{07FCDA42-646C-442A-B550-ABB15B61BCBB}" srcOrd="2" destOrd="0" parTransId="{690FB551-3019-4997-B5FE-4EC44E0C8361}" sibTransId="{CC2499FC-5CD8-4475-AAB6-DA71FC08F879}"/>
    <dgm:cxn modelId="{0A22E7ED-C116-4061-A843-1E417ECCF320}" type="presOf" srcId="{1BC3D592-C507-4692-859B-D764E091C16B}" destId="{C80BC47B-EA82-499C-B3B2-B646E4AF084C}" srcOrd="0" destOrd="0" presId="urn:microsoft.com/office/officeart/2005/8/layout/matrix3"/>
    <dgm:cxn modelId="{01A0DAEE-CF6A-49D5-8ECA-4F2F6BEE2BB5}" type="presOf" srcId="{07FCDA42-646C-442A-B550-ABB15B61BCBB}" destId="{50B8C1C0-D7F9-4158-813B-5810068A875C}" srcOrd="0" destOrd="0" presId="urn:microsoft.com/office/officeart/2005/8/layout/matrix3"/>
    <dgm:cxn modelId="{00F6F3F5-D8D3-4E60-94BB-94AAFBB1CC8B}" srcId="{F104D081-F7BC-4169-BF58-984B845F4A2C}" destId="{1BC3D592-C507-4692-859B-D764E091C16B}" srcOrd="0" destOrd="0" parTransId="{715EEFDF-AC0F-45F6-B372-2079F57DE8A1}" sibTransId="{1ABC46CA-BCC6-4359-B43A-2D8099181DF0}"/>
    <dgm:cxn modelId="{663C3A32-3305-4409-BF7E-6116D5EE412C}" type="presParOf" srcId="{EC985BAA-2A8A-442C-B0BE-5820EF4FF662}" destId="{AF910B51-191B-47C1-BD34-DBFB834D2ADB}" srcOrd="0" destOrd="0" presId="urn:microsoft.com/office/officeart/2005/8/layout/matrix3"/>
    <dgm:cxn modelId="{7B72274F-17BB-41F4-B7D3-77687E890243}" type="presParOf" srcId="{EC985BAA-2A8A-442C-B0BE-5820EF4FF662}" destId="{C80BC47B-EA82-499C-B3B2-B646E4AF084C}" srcOrd="1" destOrd="0" presId="urn:microsoft.com/office/officeart/2005/8/layout/matrix3"/>
    <dgm:cxn modelId="{84D26AC1-856B-4761-A3A4-9341771BD74F}" type="presParOf" srcId="{EC985BAA-2A8A-442C-B0BE-5820EF4FF662}" destId="{012DE1CA-DDF3-4EA4-9195-3D0CDCFDC485}" srcOrd="2" destOrd="0" presId="urn:microsoft.com/office/officeart/2005/8/layout/matrix3"/>
    <dgm:cxn modelId="{2E359517-CC69-4779-9C2A-96FB3978B010}" type="presParOf" srcId="{EC985BAA-2A8A-442C-B0BE-5820EF4FF662}" destId="{50B8C1C0-D7F9-4158-813B-5810068A875C}" srcOrd="3" destOrd="0" presId="urn:microsoft.com/office/officeart/2005/8/layout/matrix3"/>
    <dgm:cxn modelId="{D1A5711A-1120-42F2-A124-64D3D93A70CB}" type="presParOf" srcId="{EC985BAA-2A8A-442C-B0BE-5820EF4FF662}" destId="{73EB6AC4-F376-4953-A08B-60C708D16CA7}" srcOrd="4" destOrd="0" presId="urn:microsoft.com/office/officeart/2005/8/layout/matrix3"/>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F910B51-191B-47C1-BD34-DBFB834D2ADB}">
      <dsp:nvSpPr>
        <dsp:cNvPr id="0" name=""/>
        <dsp:cNvSpPr/>
      </dsp:nvSpPr>
      <dsp:spPr>
        <a:xfrm>
          <a:off x="1277861" y="0"/>
          <a:ext cx="4338562" cy="4338562"/>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80BC47B-EA82-499C-B3B2-B646E4AF084C}">
      <dsp:nvSpPr>
        <dsp:cNvPr id="0" name=""/>
        <dsp:cNvSpPr/>
      </dsp:nvSpPr>
      <dsp:spPr>
        <a:xfrm>
          <a:off x="1690025" y="412163"/>
          <a:ext cx="1692039" cy="169203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zh-CN" altLang="en-US" sz="4000" kern="1200" dirty="0"/>
            <a:t>课题申请</a:t>
          </a:r>
        </a:p>
      </dsp:txBody>
      <dsp:txXfrm>
        <a:off x="1772624" y="494762"/>
        <a:ext cx="1526841" cy="1526841"/>
      </dsp:txXfrm>
    </dsp:sp>
    <dsp:sp modelId="{012DE1CA-DDF3-4EA4-9195-3D0CDCFDC485}">
      <dsp:nvSpPr>
        <dsp:cNvPr id="0" name=""/>
        <dsp:cNvSpPr/>
      </dsp:nvSpPr>
      <dsp:spPr>
        <a:xfrm>
          <a:off x="3512221" y="412163"/>
          <a:ext cx="1692039" cy="169203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zh-CN" altLang="en-US" sz="4000" kern="1200" dirty="0"/>
            <a:t>实验开展</a:t>
          </a:r>
        </a:p>
      </dsp:txBody>
      <dsp:txXfrm>
        <a:off x="3594820" y="494762"/>
        <a:ext cx="1526841" cy="1526841"/>
      </dsp:txXfrm>
    </dsp:sp>
    <dsp:sp modelId="{50B8C1C0-D7F9-4158-813B-5810068A875C}">
      <dsp:nvSpPr>
        <dsp:cNvPr id="0" name=""/>
        <dsp:cNvSpPr/>
      </dsp:nvSpPr>
      <dsp:spPr>
        <a:xfrm>
          <a:off x="1690025" y="2234359"/>
          <a:ext cx="1692039" cy="169203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zh-CN" altLang="en-US" sz="4000" kern="1200" dirty="0"/>
            <a:t>论文发表</a:t>
          </a:r>
        </a:p>
      </dsp:txBody>
      <dsp:txXfrm>
        <a:off x="1772624" y="2316958"/>
        <a:ext cx="1526841" cy="1526841"/>
      </dsp:txXfrm>
    </dsp:sp>
    <dsp:sp modelId="{73EB6AC4-F376-4953-A08B-60C708D16CA7}">
      <dsp:nvSpPr>
        <dsp:cNvPr id="0" name=""/>
        <dsp:cNvSpPr/>
      </dsp:nvSpPr>
      <dsp:spPr>
        <a:xfrm>
          <a:off x="3512221" y="2234359"/>
          <a:ext cx="1692039" cy="169203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zh-CN" altLang="en-US" sz="4000" kern="1200" dirty="0"/>
            <a:t>成果申报</a:t>
          </a:r>
        </a:p>
      </dsp:txBody>
      <dsp:txXfrm>
        <a:off x="3594820" y="2316958"/>
        <a:ext cx="1526841" cy="1526841"/>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lang="zh-CN" altLang="en-US"/>
          </a:p>
        </p:txBody>
      </p:sp>
      <p:sp>
        <p:nvSpPr>
          <p:cNvPr id="3" name="日期占位符 2"/>
          <p:cNvSpPr>
            <a:spLocks noGrp="1"/>
          </p:cNvSpPr>
          <p:nvPr>
            <p:ph type="dt" idx="1"/>
          </p:nvPr>
        </p:nvSpPr>
        <p:spPr>
          <a:xfrm>
            <a:off x="4021294" y="0"/>
            <a:ext cx="3076363" cy="513508"/>
          </a:xfrm>
          <a:prstGeom prst="rect">
            <a:avLst/>
          </a:prstGeom>
        </p:spPr>
        <p:txBody>
          <a:bodyPr vert="horz" lIns="99048" tIns="49524" rIns="99048" bIns="49524" rtlCol="0"/>
          <a:lstStyle>
            <a:lvl1pPr algn="r">
              <a:defRPr sz="1300"/>
            </a:lvl1pPr>
          </a:lstStyle>
          <a:p>
            <a:fld id="{7F25A8C7-CC1A-4A08-9B4B-31F43B054C7F}"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479425" y="1279525"/>
            <a:ext cx="6140450" cy="3454400"/>
          </a:xfrm>
          <a:prstGeom prst="rect">
            <a:avLst/>
          </a:prstGeom>
          <a:noFill/>
          <a:ln w="12700">
            <a:solidFill>
              <a:prstClr val="black"/>
            </a:solidFill>
          </a:ln>
        </p:spPr>
        <p:txBody>
          <a:bodyPr vert="horz" lIns="99048" tIns="49524" rIns="99048" bIns="49524" rtlCol="0" anchor="ctr"/>
          <a:lstStyle/>
          <a:p>
            <a:endParaRPr lang="zh-CN" altLang="en-US"/>
          </a:p>
        </p:txBody>
      </p:sp>
      <p:sp>
        <p:nvSpPr>
          <p:cNvPr id="5" name="备注占位符 4"/>
          <p:cNvSpPr>
            <a:spLocks noGrp="1"/>
          </p:cNvSpPr>
          <p:nvPr>
            <p:ph type="body" sz="quarter" idx="3"/>
          </p:nvPr>
        </p:nvSpPr>
        <p:spPr>
          <a:xfrm>
            <a:off x="709930" y="4925407"/>
            <a:ext cx="5679440" cy="4029879"/>
          </a:xfrm>
          <a:prstGeom prst="rect">
            <a:avLst/>
          </a:prstGeom>
        </p:spPr>
        <p:txBody>
          <a:bodyPr vert="horz" lIns="99048" tIns="49524" rIns="99048" bIns="49524"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107"/>
            <a:ext cx="3076363" cy="513507"/>
          </a:xfrm>
          <a:prstGeom prst="rect">
            <a:avLst/>
          </a:prstGeom>
        </p:spPr>
        <p:txBody>
          <a:bodyPr vert="horz" lIns="99048" tIns="49524" rIns="99048" bIns="49524"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4021294" y="9721107"/>
            <a:ext cx="3076363" cy="513507"/>
          </a:xfrm>
          <a:prstGeom prst="rect">
            <a:avLst/>
          </a:prstGeom>
        </p:spPr>
        <p:txBody>
          <a:bodyPr vert="horz" lIns="99048" tIns="49524" rIns="99048" bIns="49524" rtlCol="0" anchor="b"/>
          <a:lstStyle>
            <a:lvl1pPr algn="r">
              <a:defRPr sz="1300"/>
            </a:lvl1pPr>
          </a:lstStyle>
          <a:p>
            <a:fld id="{F9E1B693-632D-4080-9CF6-EA28B66DC801}"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a:t>
            </a:fld>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defTabSz="990478" eaLnBrk="0" fontAlgn="base" hangingPunct="0">
              <a:spcBef>
                <a:spcPct val="0"/>
              </a:spcBef>
              <a:spcAft>
                <a:spcPct val="0"/>
              </a:spcAft>
              <a:defRPr/>
            </a:pPr>
            <a:fld id="{39AD698A-D66C-4FA1-BBD8-F72AE9E6E751}" type="slidenum">
              <a:rPr lang="zh-CN" altLang="en-US">
                <a:solidFill>
                  <a:prstClr val="black"/>
                </a:solidFill>
                <a:latin typeface="Calibri" panose="020F0502020204030204" charset="0"/>
                <a:ea typeface="微软雅黑" panose="020B0503020204020204" charset="-122"/>
              </a:rPr>
              <a:pPr defTabSz="990478" eaLnBrk="0" fontAlgn="base" hangingPunct="0">
                <a:spcBef>
                  <a:spcPct val="0"/>
                </a:spcBef>
                <a:spcAft>
                  <a:spcPct val="0"/>
                </a:spcAft>
                <a:defRPr/>
              </a:pPr>
              <a:t>28</a:t>
            </a:fld>
            <a:endParaRPr lang="zh-CN" altLang="en-US">
              <a:solidFill>
                <a:prstClr val="black"/>
              </a:solidFill>
              <a:latin typeface="Calibri" panose="020F0502020204030204" charset="0"/>
              <a:ea typeface="微软雅黑" panose="020B050302020402020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7BA843-FADB-444C-B5A0-7B8A76D7F097}" type="slidenum">
              <a:rPr lang="zh-CN" altLang="en-US" smtClean="0"/>
              <a:t>30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7BA843-FADB-444C-B5A0-7B8A76D7F097}" type="slidenum">
              <a:rPr lang="zh-CN" altLang="en-US" smtClean="0"/>
              <a:t>31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37</a:t>
            </a:fld>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2019/3/28</a:t>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2" name="同心圆 11"/>
          <p:cNvSpPr/>
          <p:nvPr/>
        </p:nvSpPr>
        <p:spPr>
          <a:xfrm>
            <a:off x="508444" y="1405665"/>
            <a:ext cx="1537712" cy="1537712"/>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13" name="椭圆 12"/>
          <p:cNvSpPr/>
          <p:nvPr/>
        </p:nvSpPr>
        <p:spPr>
          <a:xfrm>
            <a:off x="542005" y="1439226"/>
            <a:ext cx="1470589" cy="1470589"/>
          </a:xfrm>
          <a:prstGeom prst="ellipse">
            <a:avLst/>
          </a:prstGeom>
          <a:gradFill>
            <a:gsLst>
              <a:gs pos="0">
                <a:schemeClr val="accent2"/>
              </a:gs>
              <a:gs pos="51000">
                <a:schemeClr val="accent2">
                  <a:lumMod val="95000"/>
                </a:schemeClr>
              </a:gs>
              <a:gs pos="100000">
                <a:schemeClr val="accent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14" name="同心圆 13"/>
          <p:cNvSpPr/>
          <p:nvPr/>
        </p:nvSpPr>
        <p:spPr>
          <a:xfrm>
            <a:off x="3580785" y="3122031"/>
            <a:ext cx="1537712" cy="1537712"/>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15" name="椭圆 14"/>
          <p:cNvSpPr/>
          <p:nvPr/>
        </p:nvSpPr>
        <p:spPr>
          <a:xfrm>
            <a:off x="3614346" y="3155592"/>
            <a:ext cx="1470589" cy="1470589"/>
          </a:xfrm>
          <a:prstGeom prst="ellipse">
            <a:avLst/>
          </a:prstGeom>
          <a:gradFill>
            <a:gsLst>
              <a:gs pos="0">
                <a:schemeClr val="accent2"/>
              </a:gs>
              <a:gs pos="51000">
                <a:schemeClr val="accent2">
                  <a:lumMod val="95000"/>
                </a:schemeClr>
              </a:gs>
              <a:gs pos="100000">
                <a:schemeClr val="accent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16" name="同心圆 15"/>
          <p:cNvSpPr/>
          <p:nvPr/>
        </p:nvSpPr>
        <p:spPr>
          <a:xfrm>
            <a:off x="2192928" y="3722284"/>
            <a:ext cx="1914989" cy="1914989"/>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17" name="椭圆 16"/>
          <p:cNvSpPr/>
          <p:nvPr/>
        </p:nvSpPr>
        <p:spPr>
          <a:xfrm>
            <a:off x="2234724" y="3764080"/>
            <a:ext cx="1831398" cy="1831398"/>
          </a:xfrm>
          <a:prstGeom prst="ellipse">
            <a:avLst/>
          </a:prstGeom>
          <a:gradFill>
            <a:gsLst>
              <a:gs pos="0">
                <a:schemeClr val="accent2"/>
              </a:gs>
              <a:gs pos="51000">
                <a:schemeClr val="accent2">
                  <a:lumMod val="95000"/>
                </a:schemeClr>
              </a:gs>
              <a:gs pos="100000">
                <a:schemeClr val="accent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18" name="同心圆 17"/>
          <p:cNvSpPr/>
          <p:nvPr/>
        </p:nvSpPr>
        <p:spPr>
          <a:xfrm>
            <a:off x="909744" y="932723"/>
            <a:ext cx="4014461" cy="4014461"/>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19" name="椭圆 18"/>
          <p:cNvSpPr/>
          <p:nvPr/>
        </p:nvSpPr>
        <p:spPr>
          <a:xfrm>
            <a:off x="997362" y="1020341"/>
            <a:ext cx="3839225" cy="3839225"/>
          </a:xfrm>
          <a:prstGeom prst="ellipse">
            <a:avLst/>
          </a:prstGeom>
          <a:gradFill>
            <a:gsLst>
              <a:gs pos="0">
                <a:schemeClr val="accent2"/>
              </a:gs>
              <a:gs pos="51000">
                <a:schemeClr val="accent2">
                  <a:lumMod val="95000"/>
                </a:schemeClr>
              </a:gs>
              <a:gs pos="100000">
                <a:schemeClr val="accent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20" name="同心圆 19"/>
          <p:cNvSpPr/>
          <p:nvPr/>
        </p:nvSpPr>
        <p:spPr>
          <a:xfrm>
            <a:off x="4898177" y="1101045"/>
            <a:ext cx="668416" cy="668416"/>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21" name="椭圆 20"/>
          <p:cNvSpPr/>
          <p:nvPr/>
        </p:nvSpPr>
        <p:spPr>
          <a:xfrm>
            <a:off x="4912766" y="1115634"/>
            <a:ext cx="639239" cy="639239"/>
          </a:xfrm>
          <a:prstGeom prst="ellipse">
            <a:avLst/>
          </a:prstGeom>
          <a:gradFill>
            <a:gsLst>
              <a:gs pos="0">
                <a:schemeClr val="accent2"/>
              </a:gs>
              <a:gs pos="51000">
                <a:schemeClr val="accent2">
                  <a:lumMod val="95000"/>
                </a:schemeClr>
              </a:gs>
              <a:gs pos="100000">
                <a:schemeClr val="accent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cs typeface="+mn-ea"/>
              <a:sym typeface="+mn-lt"/>
            </a:endParaRPr>
          </a:p>
        </p:txBody>
      </p:sp>
      <p:sp>
        <p:nvSpPr>
          <p:cNvPr id="22" name="椭圆 21"/>
          <p:cNvSpPr/>
          <p:nvPr/>
        </p:nvSpPr>
        <p:spPr>
          <a:xfrm>
            <a:off x="8297790" y="5163690"/>
            <a:ext cx="863584" cy="863576"/>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8376946" y="5242844"/>
            <a:ext cx="705275" cy="7052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4" name="Freeform 44"/>
          <p:cNvSpPr>
            <a:spLocks noEditPoints="1"/>
          </p:cNvSpPr>
          <p:nvPr/>
        </p:nvSpPr>
        <p:spPr bwMode="auto">
          <a:xfrm>
            <a:off x="8524961" y="5401414"/>
            <a:ext cx="482075" cy="388128"/>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2"/>
          </a:solidFill>
          <a:ln>
            <a:noFill/>
          </a:ln>
        </p:spPr>
        <p:txBody>
          <a:bodyPr vert="horz" wrap="square" lIns="108020" tIns="54009" rIns="108020" bIns="54009" numCol="1" anchor="t" anchorCtr="0" compatLnSpc="1"/>
          <a:lstStyle/>
          <a:p>
            <a:endParaRPr lang="zh-CN" altLang="en-US">
              <a:latin typeface="+mn-lt"/>
              <a:ea typeface="+mn-ea"/>
              <a:cs typeface="+mn-ea"/>
              <a:sym typeface="+mn-lt"/>
            </a:endParaRPr>
          </a:p>
        </p:txBody>
      </p:sp>
      <p:sp>
        <p:nvSpPr>
          <p:cNvPr id="25" name="椭圆 24"/>
          <p:cNvSpPr/>
          <p:nvPr/>
        </p:nvSpPr>
        <p:spPr>
          <a:xfrm>
            <a:off x="9547754" y="5163690"/>
            <a:ext cx="863584" cy="863576"/>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9626910" y="5242844"/>
            <a:ext cx="705275" cy="7052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7" name="Freeform 6"/>
          <p:cNvSpPr>
            <a:spLocks noEditPoints="1"/>
          </p:cNvSpPr>
          <p:nvPr/>
        </p:nvSpPr>
        <p:spPr bwMode="auto">
          <a:xfrm>
            <a:off x="9704584" y="5414993"/>
            <a:ext cx="549919" cy="319446"/>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accent2"/>
          </a:solidFill>
          <a:ln>
            <a:noFill/>
          </a:ln>
        </p:spPr>
        <p:txBody>
          <a:bodyPr vert="horz" wrap="square" lIns="121920" tIns="60960" rIns="121920" bIns="60960" numCol="1" anchor="t" anchorCtr="0" compatLnSpc="1"/>
          <a:lstStyle/>
          <a:p>
            <a:endParaRPr lang="zh-CN" altLang="en-US">
              <a:latin typeface="+mn-lt"/>
              <a:ea typeface="+mn-ea"/>
              <a:cs typeface="+mn-ea"/>
              <a:sym typeface="+mn-lt"/>
            </a:endParaRPr>
          </a:p>
        </p:txBody>
      </p:sp>
      <p:sp>
        <p:nvSpPr>
          <p:cNvPr id="28" name="椭圆 27"/>
          <p:cNvSpPr/>
          <p:nvPr/>
        </p:nvSpPr>
        <p:spPr>
          <a:xfrm>
            <a:off x="5764169" y="5163690"/>
            <a:ext cx="863584" cy="863576"/>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5843325" y="5242844"/>
            <a:ext cx="705275" cy="7052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0" name="Freeform 45"/>
          <p:cNvSpPr>
            <a:spLocks noEditPoints="1"/>
          </p:cNvSpPr>
          <p:nvPr/>
        </p:nvSpPr>
        <p:spPr bwMode="auto">
          <a:xfrm>
            <a:off x="5994688" y="5378361"/>
            <a:ext cx="402546" cy="413550"/>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2"/>
          </a:solidFill>
          <a:ln>
            <a:noFill/>
          </a:ln>
        </p:spPr>
        <p:txBody>
          <a:bodyPr vert="horz" wrap="square" lIns="108020" tIns="54009" rIns="108020" bIns="54009" numCol="1" anchor="t" anchorCtr="0" compatLnSpc="1"/>
          <a:lstStyle/>
          <a:p>
            <a:endParaRPr lang="zh-CN" altLang="en-US">
              <a:latin typeface="+mn-lt"/>
              <a:ea typeface="+mn-ea"/>
              <a:cs typeface="+mn-ea"/>
              <a:sym typeface="+mn-lt"/>
            </a:endParaRPr>
          </a:p>
        </p:txBody>
      </p:sp>
      <p:sp>
        <p:nvSpPr>
          <p:cNvPr id="31" name="椭圆 30"/>
          <p:cNvSpPr/>
          <p:nvPr/>
        </p:nvSpPr>
        <p:spPr>
          <a:xfrm>
            <a:off x="7009121" y="5163690"/>
            <a:ext cx="863584" cy="863576"/>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7088277" y="5242844"/>
            <a:ext cx="705275" cy="70526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3" name="Freeform 39"/>
          <p:cNvSpPr>
            <a:spLocks noEditPoints="1"/>
          </p:cNvSpPr>
          <p:nvPr/>
        </p:nvSpPr>
        <p:spPr bwMode="auto">
          <a:xfrm>
            <a:off x="7218545" y="5378361"/>
            <a:ext cx="444730" cy="411183"/>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2"/>
          </a:solidFill>
          <a:ln>
            <a:noFill/>
          </a:ln>
        </p:spPr>
        <p:txBody>
          <a:bodyPr vert="horz" wrap="square" lIns="108020" tIns="54009" rIns="108020" bIns="54009" numCol="1" anchor="t" anchorCtr="0" compatLnSpc="1"/>
          <a:lstStyle/>
          <a:p>
            <a:endParaRPr lang="zh-CN" altLang="en-US">
              <a:latin typeface="+mn-lt"/>
              <a:ea typeface="+mn-ea"/>
              <a:cs typeface="+mn-ea"/>
              <a:sym typeface="+mn-lt"/>
            </a:endParaRPr>
          </a:p>
        </p:txBody>
      </p:sp>
      <p:cxnSp>
        <p:nvCxnSpPr>
          <p:cNvPr id="34" name="直接连接符 33"/>
          <p:cNvCxnSpPr/>
          <p:nvPr/>
        </p:nvCxnSpPr>
        <p:spPr>
          <a:xfrm>
            <a:off x="5582118" y="3378814"/>
            <a:ext cx="5174665" cy="0"/>
          </a:xfrm>
          <a:prstGeom prst="line">
            <a:avLst/>
          </a:prstGeom>
          <a:ln>
            <a:solidFill>
              <a:schemeClr val="accent2">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7" name="标题 1"/>
          <p:cNvSpPr>
            <a:spLocks noGrp="1"/>
          </p:cNvSpPr>
          <p:nvPr>
            <p:ph type="ctrTitle" hasCustomPrompt="1"/>
          </p:nvPr>
        </p:nvSpPr>
        <p:spPr>
          <a:xfrm>
            <a:off x="5581182" y="1844824"/>
            <a:ext cx="5175600" cy="1500428"/>
          </a:xfrm>
        </p:spPr>
        <p:txBody>
          <a:bodyPr anchor="b">
            <a:normAutofit/>
          </a:bodyPr>
          <a:lstStyle>
            <a:lvl1pPr algn="ctr">
              <a:defRPr sz="6000" b="1">
                <a:solidFill>
                  <a:schemeClr val="tx1"/>
                </a:solidFill>
              </a:defRPr>
            </a:lvl1pPr>
          </a:lstStyle>
          <a:p>
            <a:r>
              <a:rPr lang="zh-CN" altLang="en-US" dirty="0"/>
              <a:t>编辑标题</a:t>
            </a:r>
          </a:p>
        </p:txBody>
      </p:sp>
      <p:sp>
        <p:nvSpPr>
          <p:cNvPr id="8" name="副标题 2"/>
          <p:cNvSpPr>
            <a:spLocks noGrp="1"/>
          </p:cNvSpPr>
          <p:nvPr>
            <p:ph type="subTitle" idx="1"/>
          </p:nvPr>
        </p:nvSpPr>
        <p:spPr>
          <a:xfrm>
            <a:off x="5582118" y="3537385"/>
            <a:ext cx="5174664" cy="1216358"/>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9"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t>2019/3/28</a:t>
            </a:fld>
            <a:endParaRPr lang="zh-CN" altLang="en-US" dirty="0"/>
          </a:p>
        </p:txBody>
      </p:sp>
      <p:sp>
        <p:nvSpPr>
          <p:cNvPr id="10" name="页脚占位符 4"/>
          <p:cNvSpPr>
            <a:spLocks noGrp="1"/>
          </p:cNvSpPr>
          <p:nvPr>
            <p:ph type="ftr" sz="quarter" idx="11"/>
          </p:nvPr>
        </p:nvSpPr>
        <p:spPr>
          <a:xfrm>
            <a:off x="4038600" y="6356350"/>
            <a:ext cx="4114800" cy="365125"/>
          </a:xfrm>
        </p:spPr>
        <p:txBody>
          <a:bodyPr/>
          <a:lstStyle/>
          <a:p>
            <a:endParaRPr lang="zh-CN" altLang="en-US"/>
          </a:p>
        </p:txBody>
      </p:sp>
      <p:sp>
        <p:nvSpPr>
          <p:cNvPr id="11"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b"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2019/3/28</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矩形 7"/>
          <p:cNvSpPr/>
          <p:nvPr/>
        </p:nvSpPr>
        <p:spPr>
          <a:xfrm>
            <a:off x="0" y="1796819"/>
            <a:ext cx="12192000" cy="3456384"/>
          </a:xfrm>
          <a:prstGeom prst="rect">
            <a:avLst/>
          </a:prstGeom>
          <a:solidFill>
            <a:schemeClr val="accent1">
              <a:lumMod val="60000"/>
              <a:lumOff val="4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9" name="直接连接符 8"/>
          <p:cNvCxnSpPr/>
          <p:nvPr/>
        </p:nvCxnSpPr>
        <p:spPr>
          <a:xfrm flipV="1">
            <a:off x="4847861" y="2180861"/>
            <a:ext cx="0" cy="256589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0" name="TextBox 13"/>
          <p:cNvSpPr txBox="1"/>
          <p:nvPr/>
        </p:nvSpPr>
        <p:spPr>
          <a:xfrm>
            <a:off x="3090528" y="4306307"/>
            <a:ext cx="1203795" cy="328930"/>
          </a:xfrm>
          <a:prstGeom prst="rect">
            <a:avLst/>
          </a:prstGeom>
          <a:noFill/>
        </p:spPr>
        <p:txBody>
          <a:bodyPr wrap="square" lIns="0" tIns="0" rIns="0" bIns="0" rtlCol="0">
            <a:spAutoFit/>
          </a:bodyPr>
          <a:lstStyle/>
          <a:p>
            <a:r>
              <a:rPr lang="en-US" altLang="zh-CN" sz="2135" dirty="0">
                <a:solidFill>
                  <a:schemeClr val="bg1"/>
                </a:solidFill>
                <a:latin typeface="+mn-lt"/>
                <a:ea typeface="+mn-ea"/>
                <a:cs typeface="+mn-ea"/>
                <a:sym typeface="+mn-lt"/>
              </a:rPr>
              <a:t>PART 01</a:t>
            </a:r>
            <a:endParaRPr lang="zh-CN" altLang="en-US" sz="2135" dirty="0">
              <a:solidFill>
                <a:schemeClr val="bg1"/>
              </a:solidFill>
              <a:latin typeface="+mn-lt"/>
              <a:ea typeface="+mn-ea"/>
              <a:cs typeface="+mn-ea"/>
              <a:sym typeface="+mn-lt"/>
            </a:endParaRPr>
          </a:p>
        </p:txBody>
      </p:sp>
      <p:sp>
        <p:nvSpPr>
          <p:cNvPr id="11" name="同心圆 10"/>
          <p:cNvSpPr/>
          <p:nvPr/>
        </p:nvSpPr>
        <p:spPr>
          <a:xfrm>
            <a:off x="2831638" y="2276876"/>
            <a:ext cx="1596233" cy="1596233"/>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2" name="椭圆 11"/>
          <p:cNvSpPr/>
          <p:nvPr/>
        </p:nvSpPr>
        <p:spPr>
          <a:xfrm>
            <a:off x="2866476" y="2311714"/>
            <a:ext cx="1526556" cy="1526556"/>
          </a:xfrm>
          <a:prstGeom prst="ellipse">
            <a:avLst/>
          </a:prstGeom>
          <a:gradFill>
            <a:gsLst>
              <a:gs pos="0">
                <a:schemeClr val="accent2"/>
              </a:gs>
              <a:gs pos="51000">
                <a:schemeClr val="accent2">
                  <a:lumMod val="95000"/>
                </a:schemeClr>
              </a:gs>
              <a:gs pos="100000">
                <a:schemeClr val="accent3"/>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KSO_Shape"/>
          <p:cNvSpPr/>
          <p:nvPr/>
        </p:nvSpPr>
        <p:spPr bwMode="auto">
          <a:xfrm>
            <a:off x="3123723" y="2727519"/>
            <a:ext cx="1012061" cy="694944"/>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cs typeface="+mn-ea"/>
              <a:sym typeface="+mn-lt"/>
            </a:endParaRPr>
          </a:p>
        </p:txBody>
      </p:sp>
      <p:sp>
        <p:nvSpPr>
          <p:cNvPr id="14" name="任意多边形 13"/>
          <p:cNvSpPr/>
          <p:nvPr/>
        </p:nvSpPr>
        <p:spPr>
          <a:xfrm>
            <a:off x="8541996" y="0"/>
            <a:ext cx="1572376" cy="966317"/>
          </a:xfrm>
          <a:custGeom>
            <a:avLst/>
            <a:gdLst>
              <a:gd name="connsiteX0" fmla="*/ 22704 w 1572376"/>
              <a:gd name="connsiteY0" fmla="*/ 0 h 966317"/>
              <a:gd name="connsiteX1" fmla="*/ 102661 w 1572376"/>
              <a:gd name="connsiteY1" fmla="*/ 0 h 966317"/>
              <a:gd name="connsiteX2" fmla="*/ 91130 w 1572376"/>
              <a:gd name="connsiteY2" fmla="*/ 37146 h 966317"/>
              <a:gd name="connsiteX3" fmla="*/ 76716 w 1572376"/>
              <a:gd name="connsiteY3" fmla="*/ 180129 h 966317"/>
              <a:gd name="connsiteX4" fmla="*/ 786187 w 1572376"/>
              <a:gd name="connsiteY4" fmla="*/ 889600 h 966317"/>
              <a:gd name="connsiteX5" fmla="*/ 1495658 w 1572376"/>
              <a:gd name="connsiteY5" fmla="*/ 180129 h 966317"/>
              <a:gd name="connsiteX6" fmla="*/ 1481244 w 1572376"/>
              <a:gd name="connsiteY6" fmla="*/ 37146 h 966317"/>
              <a:gd name="connsiteX7" fmla="*/ 1469713 w 1572376"/>
              <a:gd name="connsiteY7" fmla="*/ 0 h 966317"/>
              <a:gd name="connsiteX8" fmla="*/ 1549672 w 1572376"/>
              <a:gd name="connsiteY8" fmla="*/ 0 h 966317"/>
              <a:gd name="connsiteX9" fmla="*/ 1556403 w 1572376"/>
              <a:gd name="connsiteY9" fmla="*/ 21685 h 966317"/>
              <a:gd name="connsiteX10" fmla="*/ 1572376 w 1572376"/>
              <a:gd name="connsiteY10" fmla="*/ 180129 h 966317"/>
              <a:gd name="connsiteX11" fmla="*/ 786188 w 1572376"/>
              <a:gd name="connsiteY11" fmla="*/ 966317 h 966317"/>
              <a:gd name="connsiteX12" fmla="*/ 0 w 1572376"/>
              <a:gd name="connsiteY12" fmla="*/ 180129 h 966317"/>
              <a:gd name="connsiteX13" fmla="*/ 15973 w 1572376"/>
              <a:gd name="connsiteY13" fmla="*/ 21685 h 966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72376" h="966317">
                <a:moveTo>
                  <a:pt x="22704" y="0"/>
                </a:moveTo>
                <a:lnTo>
                  <a:pt x="102661" y="0"/>
                </a:lnTo>
                <a:lnTo>
                  <a:pt x="91130" y="37146"/>
                </a:lnTo>
                <a:cubicBezTo>
                  <a:pt x="81679" y="83331"/>
                  <a:pt x="76716" y="131150"/>
                  <a:pt x="76716" y="180129"/>
                </a:cubicBezTo>
                <a:cubicBezTo>
                  <a:pt x="76716" y="571959"/>
                  <a:pt x="394357" y="889600"/>
                  <a:pt x="786187" y="889600"/>
                </a:cubicBezTo>
                <a:cubicBezTo>
                  <a:pt x="1178017" y="889600"/>
                  <a:pt x="1495658" y="571959"/>
                  <a:pt x="1495658" y="180129"/>
                </a:cubicBezTo>
                <a:cubicBezTo>
                  <a:pt x="1495658" y="131150"/>
                  <a:pt x="1490695" y="83331"/>
                  <a:pt x="1481244" y="37146"/>
                </a:cubicBezTo>
                <a:lnTo>
                  <a:pt x="1469713" y="0"/>
                </a:lnTo>
                <a:lnTo>
                  <a:pt x="1549672" y="0"/>
                </a:lnTo>
                <a:lnTo>
                  <a:pt x="1556403" y="21685"/>
                </a:lnTo>
                <a:cubicBezTo>
                  <a:pt x="1566876" y="72864"/>
                  <a:pt x="1572376" y="125854"/>
                  <a:pt x="1572376" y="180129"/>
                </a:cubicBezTo>
                <a:cubicBezTo>
                  <a:pt x="1572376" y="614329"/>
                  <a:pt x="1220388" y="966317"/>
                  <a:pt x="786188" y="966317"/>
                </a:cubicBezTo>
                <a:cubicBezTo>
                  <a:pt x="351988" y="966317"/>
                  <a:pt x="0" y="614329"/>
                  <a:pt x="0" y="180129"/>
                </a:cubicBezTo>
                <a:cubicBezTo>
                  <a:pt x="0" y="125854"/>
                  <a:pt x="5500" y="72864"/>
                  <a:pt x="15973" y="21685"/>
                </a:cubicBezTo>
                <a:close/>
              </a:path>
            </a:pathLst>
          </a:custGeom>
          <a:gradFill>
            <a:gsLst>
              <a:gs pos="0">
                <a:schemeClr val="accent2"/>
              </a:gs>
              <a:gs pos="55000">
                <a:schemeClr val="accent2">
                  <a:lumMod val="95000"/>
                </a:schemeClr>
              </a:gs>
              <a:gs pos="100000">
                <a:schemeClr val="accent2">
                  <a:lumMod val="65000"/>
                </a:schemeClr>
              </a:gs>
            </a:gsLst>
            <a:lin ang="8100000" scaled="0"/>
          </a:gradFill>
          <a:ln w="25400" cap="flat" cmpd="sng" algn="ctr">
            <a:noFill/>
            <a:prstDash val="solid"/>
          </a:ln>
          <a:effectLst/>
        </p:spPr>
        <p:txBody>
          <a:bodyPr wrap="square" rtlCol="0" anchor="ctr">
            <a:noAutofit/>
          </a:bodyPr>
          <a:lstStyle/>
          <a:p>
            <a:pPr algn="ctr" defTabSz="1218565" fontAlgn="auto">
              <a:spcBef>
                <a:spcPts val="0"/>
              </a:spcBef>
              <a:spcAft>
                <a:spcPts val="0"/>
              </a:spcAft>
              <a:defRPr/>
            </a:pPr>
            <a:endParaRPr lang="zh-CN" altLang="en-US" sz="2400" kern="0">
              <a:solidFill>
                <a:sysClr val="windowText" lastClr="000000"/>
              </a:solidFill>
              <a:latin typeface="+mn-lt"/>
              <a:ea typeface="+mn-ea"/>
              <a:cs typeface="+mn-ea"/>
              <a:sym typeface="+mn-lt"/>
            </a:endParaRPr>
          </a:p>
        </p:txBody>
      </p:sp>
      <p:sp>
        <p:nvSpPr>
          <p:cNvPr id="15" name="任意多边形 14"/>
          <p:cNvSpPr/>
          <p:nvPr/>
        </p:nvSpPr>
        <p:spPr>
          <a:xfrm>
            <a:off x="8576314" y="0"/>
            <a:ext cx="1503740" cy="931999"/>
          </a:xfrm>
          <a:custGeom>
            <a:avLst/>
            <a:gdLst>
              <a:gd name="connsiteX0" fmla="*/ 24154 w 1503740"/>
              <a:gd name="connsiteY0" fmla="*/ 0 h 931999"/>
              <a:gd name="connsiteX1" fmla="*/ 1479586 w 1503740"/>
              <a:gd name="connsiteY1" fmla="*/ 0 h 931999"/>
              <a:gd name="connsiteX2" fmla="*/ 1488465 w 1503740"/>
              <a:gd name="connsiteY2" fmla="*/ 28601 h 931999"/>
              <a:gd name="connsiteX3" fmla="*/ 1503740 w 1503740"/>
              <a:gd name="connsiteY3" fmla="*/ 180129 h 931999"/>
              <a:gd name="connsiteX4" fmla="*/ 751870 w 1503740"/>
              <a:gd name="connsiteY4" fmla="*/ 931999 h 931999"/>
              <a:gd name="connsiteX5" fmla="*/ 0 w 1503740"/>
              <a:gd name="connsiteY5" fmla="*/ 180129 h 931999"/>
              <a:gd name="connsiteX6" fmla="*/ 15275 w 1503740"/>
              <a:gd name="connsiteY6" fmla="*/ 28601 h 93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3740" h="931999">
                <a:moveTo>
                  <a:pt x="24154" y="0"/>
                </a:moveTo>
                <a:lnTo>
                  <a:pt x="1479586" y="0"/>
                </a:lnTo>
                <a:lnTo>
                  <a:pt x="1488465" y="28601"/>
                </a:lnTo>
                <a:cubicBezTo>
                  <a:pt x="1498480" y="77546"/>
                  <a:pt x="1503740" y="128223"/>
                  <a:pt x="1503740" y="180129"/>
                </a:cubicBezTo>
                <a:cubicBezTo>
                  <a:pt x="1503740" y="595375"/>
                  <a:pt x="1167116" y="931999"/>
                  <a:pt x="751870" y="931999"/>
                </a:cubicBezTo>
                <a:cubicBezTo>
                  <a:pt x="336624" y="931999"/>
                  <a:pt x="0" y="595375"/>
                  <a:pt x="0" y="180129"/>
                </a:cubicBezTo>
                <a:cubicBezTo>
                  <a:pt x="0" y="128223"/>
                  <a:pt x="5260" y="77546"/>
                  <a:pt x="15275" y="28601"/>
                </a:cubicBezTo>
                <a:close/>
              </a:path>
            </a:pathLst>
          </a:custGeom>
          <a:gradFill>
            <a:gsLst>
              <a:gs pos="0">
                <a:schemeClr val="accent2"/>
              </a:gs>
              <a:gs pos="51000">
                <a:schemeClr val="accent2">
                  <a:lumMod val="95000"/>
                </a:schemeClr>
              </a:gs>
              <a:gs pos="100000">
                <a:schemeClr val="accent3"/>
              </a:gs>
            </a:gsLst>
            <a:lin ang="18900000" scaled="0"/>
          </a:gradFill>
          <a:ln w="25400" cap="flat" cmpd="sng" algn="ctr">
            <a:noFill/>
            <a:prstDash val="solid"/>
          </a:ln>
          <a:effectLst/>
        </p:spPr>
        <p:txBody>
          <a:bodyPr wrap="square" rtlCol="0" anchor="ctr">
            <a:noAutofit/>
          </a:bodyPr>
          <a:lstStyle/>
          <a:p>
            <a:pPr algn="ctr" defTabSz="1218565" fontAlgn="auto">
              <a:spcBef>
                <a:spcPts val="0"/>
              </a:spcBef>
              <a:spcAft>
                <a:spcPts val="0"/>
              </a:spcAft>
              <a:defRPr/>
            </a:pPr>
            <a:endParaRPr lang="zh-CN" altLang="en-US" sz="2400" kern="0">
              <a:solidFill>
                <a:sysClr val="window" lastClr="FFFFFF"/>
              </a:solidFill>
              <a:latin typeface="+mn-lt"/>
              <a:ea typeface="+mn-ea"/>
              <a:cs typeface="+mn-ea"/>
              <a:sym typeface="+mn-lt"/>
            </a:endParaRPr>
          </a:p>
        </p:txBody>
      </p:sp>
      <p:sp>
        <p:nvSpPr>
          <p:cNvPr id="16" name="同心圆 15"/>
          <p:cNvSpPr/>
          <p:nvPr/>
        </p:nvSpPr>
        <p:spPr>
          <a:xfrm>
            <a:off x="6505794" y="53931"/>
            <a:ext cx="840307" cy="840307"/>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mn-lt"/>
              <a:ea typeface="+mn-ea"/>
              <a:cs typeface="+mn-ea"/>
              <a:sym typeface="+mn-lt"/>
            </a:endParaRPr>
          </a:p>
        </p:txBody>
      </p:sp>
      <p:sp>
        <p:nvSpPr>
          <p:cNvPr id="17" name="椭圆 16"/>
          <p:cNvSpPr/>
          <p:nvPr/>
        </p:nvSpPr>
        <p:spPr>
          <a:xfrm>
            <a:off x="6524134" y="72271"/>
            <a:ext cx="803627" cy="803627"/>
          </a:xfrm>
          <a:prstGeom prst="ellipse">
            <a:avLst/>
          </a:prstGeom>
          <a:gradFill>
            <a:gsLst>
              <a:gs pos="0">
                <a:schemeClr val="accent2"/>
              </a:gs>
              <a:gs pos="51000">
                <a:schemeClr val="accent2">
                  <a:lumMod val="95000"/>
                </a:schemeClr>
              </a:gs>
              <a:gs pos="100000">
                <a:schemeClr val="accent3"/>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mn-lt"/>
              <a:ea typeface="+mn-ea"/>
              <a:cs typeface="+mn-ea"/>
              <a:sym typeface="+mn-lt"/>
            </a:endParaRPr>
          </a:p>
        </p:txBody>
      </p:sp>
      <p:sp>
        <p:nvSpPr>
          <p:cNvPr id="18" name="同心圆 17"/>
          <p:cNvSpPr/>
          <p:nvPr/>
        </p:nvSpPr>
        <p:spPr>
          <a:xfrm>
            <a:off x="7410846" y="474085"/>
            <a:ext cx="1187359" cy="1187359"/>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mn-lt"/>
              <a:ea typeface="+mn-ea"/>
              <a:cs typeface="+mn-ea"/>
              <a:sym typeface="+mn-lt"/>
            </a:endParaRPr>
          </a:p>
        </p:txBody>
      </p:sp>
      <p:sp>
        <p:nvSpPr>
          <p:cNvPr id="19" name="椭圆 18"/>
          <p:cNvSpPr/>
          <p:nvPr/>
        </p:nvSpPr>
        <p:spPr>
          <a:xfrm>
            <a:off x="7436760" y="499999"/>
            <a:ext cx="1135530" cy="1135530"/>
          </a:xfrm>
          <a:prstGeom prst="ellipse">
            <a:avLst/>
          </a:prstGeom>
          <a:gradFill>
            <a:gsLst>
              <a:gs pos="0">
                <a:schemeClr val="accent2"/>
              </a:gs>
              <a:gs pos="51000">
                <a:schemeClr val="accent2">
                  <a:lumMod val="95000"/>
                </a:schemeClr>
              </a:gs>
              <a:gs pos="100000">
                <a:schemeClr val="accent3"/>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mn-lt"/>
              <a:ea typeface="+mn-ea"/>
              <a:cs typeface="+mn-ea"/>
              <a:sym typeface="+mn-lt"/>
            </a:endParaRPr>
          </a:p>
        </p:txBody>
      </p:sp>
      <p:sp>
        <p:nvSpPr>
          <p:cNvPr id="20" name="同心圆 19"/>
          <p:cNvSpPr/>
          <p:nvPr/>
        </p:nvSpPr>
        <p:spPr>
          <a:xfrm>
            <a:off x="10507516" y="220915"/>
            <a:ext cx="914400" cy="914400"/>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mn-lt"/>
              <a:ea typeface="+mn-ea"/>
              <a:cs typeface="+mn-ea"/>
              <a:sym typeface="+mn-lt"/>
            </a:endParaRPr>
          </a:p>
        </p:txBody>
      </p:sp>
      <p:sp>
        <p:nvSpPr>
          <p:cNvPr id="21" name="椭圆 20"/>
          <p:cNvSpPr/>
          <p:nvPr/>
        </p:nvSpPr>
        <p:spPr>
          <a:xfrm>
            <a:off x="10527473" y="240872"/>
            <a:ext cx="874485" cy="874485"/>
          </a:xfrm>
          <a:prstGeom prst="ellipse">
            <a:avLst/>
          </a:prstGeom>
          <a:gradFill>
            <a:gsLst>
              <a:gs pos="0">
                <a:schemeClr val="accent2"/>
              </a:gs>
              <a:gs pos="51000">
                <a:schemeClr val="accent2">
                  <a:lumMod val="95000"/>
                </a:schemeClr>
              </a:gs>
              <a:gs pos="100000">
                <a:schemeClr val="accent3"/>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mn-lt"/>
              <a:ea typeface="+mn-ea"/>
              <a:cs typeface="+mn-ea"/>
              <a:sym typeface="+mn-lt"/>
            </a:endParaRPr>
          </a:p>
        </p:txBody>
      </p:sp>
      <p:sp>
        <p:nvSpPr>
          <p:cNvPr id="22" name="任意多边形 21"/>
          <p:cNvSpPr/>
          <p:nvPr/>
        </p:nvSpPr>
        <p:spPr>
          <a:xfrm>
            <a:off x="1055439" y="6316429"/>
            <a:ext cx="785144" cy="547523"/>
          </a:xfrm>
          <a:custGeom>
            <a:avLst/>
            <a:gdLst>
              <a:gd name="connsiteX0" fmla="*/ 392572 w 785144"/>
              <a:gd name="connsiteY0" fmla="*/ 0 h 547523"/>
              <a:gd name="connsiteX1" fmla="*/ 785144 w 785144"/>
              <a:gd name="connsiteY1" fmla="*/ 392572 h 547523"/>
              <a:gd name="connsiteX2" fmla="*/ 754294 w 785144"/>
              <a:gd name="connsiteY2" fmla="*/ 545379 h 547523"/>
              <a:gd name="connsiteX3" fmla="*/ 753130 w 785144"/>
              <a:gd name="connsiteY3" fmla="*/ 547523 h 547523"/>
              <a:gd name="connsiteX4" fmla="*/ 709738 w 785144"/>
              <a:gd name="connsiteY4" fmla="*/ 547523 h 547523"/>
              <a:gd name="connsiteX5" fmla="*/ 718995 w 785144"/>
              <a:gd name="connsiteY5" fmla="*/ 530468 h 547523"/>
              <a:gd name="connsiteX6" fmla="*/ 746835 w 785144"/>
              <a:gd name="connsiteY6" fmla="*/ 392572 h 547523"/>
              <a:gd name="connsiteX7" fmla="*/ 392571 w 785144"/>
              <a:gd name="connsiteY7" fmla="*/ 38308 h 547523"/>
              <a:gd name="connsiteX8" fmla="*/ 38307 w 785144"/>
              <a:gd name="connsiteY8" fmla="*/ 392572 h 547523"/>
              <a:gd name="connsiteX9" fmla="*/ 66147 w 785144"/>
              <a:gd name="connsiteY9" fmla="*/ 530468 h 547523"/>
              <a:gd name="connsiteX10" fmla="*/ 75404 w 785144"/>
              <a:gd name="connsiteY10" fmla="*/ 547523 h 547523"/>
              <a:gd name="connsiteX11" fmla="*/ 32014 w 785144"/>
              <a:gd name="connsiteY11" fmla="*/ 547523 h 547523"/>
              <a:gd name="connsiteX12" fmla="*/ 30850 w 785144"/>
              <a:gd name="connsiteY12" fmla="*/ 545379 h 547523"/>
              <a:gd name="connsiteX13" fmla="*/ 0 w 785144"/>
              <a:gd name="connsiteY13" fmla="*/ 392572 h 547523"/>
              <a:gd name="connsiteX14" fmla="*/ 392572 w 785144"/>
              <a:gd name="connsiteY14" fmla="*/ 0 h 547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5144" h="547523">
                <a:moveTo>
                  <a:pt x="392572" y="0"/>
                </a:moveTo>
                <a:cubicBezTo>
                  <a:pt x="609384" y="0"/>
                  <a:pt x="785144" y="175760"/>
                  <a:pt x="785144" y="392572"/>
                </a:cubicBezTo>
                <a:cubicBezTo>
                  <a:pt x="785144" y="446775"/>
                  <a:pt x="774159" y="498413"/>
                  <a:pt x="754294" y="545379"/>
                </a:cubicBezTo>
                <a:lnTo>
                  <a:pt x="753130" y="547523"/>
                </a:lnTo>
                <a:lnTo>
                  <a:pt x="709738" y="547523"/>
                </a:lnTo>
                <a:lnTo>
                  <a:pt x="718995" y="530468"/>
                </a:lnTo>
                <a:cubicBezTo>
                  <a:pt x="736922" y="488084"/>
                  <a:pt x="746835" y="441486"/>
                  <a:pt x="746835" y="392572"/>
                </a:cubicBezTo>
                <a:cubicBezTo>
                  <a:pt x="746835" y="196917"/>
                  <a:pt x="588226" y="38308"/>
                  <a:pt x="392571" y="38308"/>
                </a:cubicBezTo>
                <a:cubicBezTo>
                  <a:pt x="196916" y="38308"/>
                  <a:pt x="38307" y="196917"/>
                  <a:pt x="38307" y="392572"/>
                </a:cubicBezTo>
                <a:cubicBezTo>
                  <a:pt x="38307" y="441486"/>
                  <a:pt x="48220" y="488084"/>
                  <a:pt x="66147" y="530468"/>
                </a:cubicBezTo>
                <a:lnTo>
                  <a:pt x="75404" y="547523"/>
                </a:lnTo>
                <a:lnTo>
                  <a:pt x="32014" y="547523"/>
                </a:lnTo>
                <a:lnTo>
                  <a:pt x="30850" y="545379"/>
                </a:lnTo>
                <a:cubicBezTo>
                  <a:pt x="10985" y="498413"/>
                  <a:pt x="0" y="446775"/>
                  <a:pt x="0" y="392572"/>
                </a:cubicBezTo>
                <a:cubicBezTo>
                  <a:pt x="0" y="175760"/>
                  <a:pt x="175760" y="0"/>
                  <a:pt x="392572" y="0"/>
                </a:cubicBezTo>
                <a:close/>
              </a:path>
            </a:pathLst>
          </a:custGeom>
          <a:gradFill>
            <a:gsLst>
              <a:gs pos="0">
                <a:schemeClr val="accent2"/>
              </a:gs>
              <a:gs pos="55000">
                <a:schemeClr val="accent2">
                  <a:lumMod val="95000"/>
                </a:schemeClr>
              </a:gs>
              <a:gs pos="100000">
                <a:schemeClr val="accent2">
                  <a:lumMod val="65000"/>
                </a:schemeClr>
              </a:gs>
            </a:gsLst>
            <a:lin ang="8100000" scaled="0"/>
          </a:gradFill>
          <a:ln w="25400" cap="flat" cmpd="sng" algn="ctr">
            <a:noFill/>
            <a:prstDash val="solid"/>
          </a:ln>
          <a:effectLst/>
        </p:spPr>
        <p:txBody>
          <a:bodyPr wrap="square" rtlCol="0" anchor="ctr">
            <a:noAutofit/>
          </a:bodyPr>
          <a:lstStyle/>
          <a:p>
            <a:pPr algn="ctr" defTabSz="1218565" fontAlgn="auto">
              <a:spcBef>
                <a:spcPts val="0"/>
              </a:spcBef>
              <a:spcAft>
                <a:spcPts val="0"/>
              </a:spcAft>
              <a:defRPr/>
            </a:pPr>
            <a:endParaRPr lang="zh-CN" altLang="en-US" sz="1600" kern="0">
              <a:solidFill>
                <a:sysClr val="windowText" lastClr="000000"/>
              </a:solidFill>
              <a:latin typeface="+mn-lt"/>
              <a:ea typeface="+mn-ea"/>
              <a:cs typeface="+mn-ea"/>
              <a:sym typeface="+mn-lt"/>
            </a:endParaRPr>
          </a:p>
        </p:txBody>
      </p:sp>
      <p:sp>
        <p:nvSpPr>
          <p:cNvPr id="23" name="任意多边形 22"/>
          <p:cNvSpPr/>
          <p:nvPr/>
        </p:nvSpPr>
        <p:spPr>
          <a:xfrm>
            <a:off x="1072575" y="6333565"/>
            <a:ext cx="750872" cy="530387"/>
          </a:xfrm>
          <a:custGeom>
            <a:avLst/>
            <a:gdLst>
              <a:gd name="connsiteX0" fmla="*/ 375436 w 750872"/>
              <a:gd name="connsiteY0" fmla="*/ 0 h 530387"/>
              <a:gd name="connsiteX1" fmla="*/ 750872 w 750872"/>
              <a:gd name="connsiteY1" fmla="*/ 375436 h 530387"/>
              <a:gd name="connsiteX2" fmla="*/ 721369 w 750872"/>
              <a:gd name="connsiteY2" fmla="*/ 521573 h 530387"/>
              <a:gd name="connsiteX3" fmla="*/ 716584 w 750872"/>
              <a:gd name="connsiteY3" fmla="*/ 530387 h 530387"/>
              <a:gd name="connsiteX4" fmla="*/ 34288 w 750872"/>
              <a:gd name="connsiteY4" fmla="*/ 530387 h 530387"/>
              <a:gd name="connsiteX5" fmla="*/ 29504 w 750872"/>
              <a:gd name="connsiteY5" fmla="*/ 521573 h 530387"/>
              <a:gd name="connsiteX6" fmla="*/ 0 w 750872"/>
              <a:gd name="connsiteY6" fmla="*/ 375436 h 530387"/>
              <a:gd name="connsiteX7" fmla="*/ 375436 w 750872"/>
              <a:gd name="connsiteY7" fmla="*/ 0 h 530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0872" h="530387">
                <a:moveTo>
                  <a:pt x="375436" y="0"/>
                </a:moveTo>
                <a:cubicBezTo>
                  <a:pt x="582784" y="0"/>
                  <a:pt x="750872" y="168088"/>
                  <a:pt x="750872" y="375436"/>
                </a:cubicBezTo>
                <a:cubicBezTo>
                  <a:pt x="750872" y="427273"/>
                  <a:pt x="740367" y="476657"/>
                  <a:pt x="721369" y="521573"/>
                </a:cubicBezTo>
                <a:lnTo>
                  <a:pt x="716584" y="530387"/>
                </a:lnTo>
                <a:lnTo>
                  <a:pt x="34288" y="530387"/>
                </a:lnTo>
                <a:lnTo>
                  <a:pt x="29504" y="521573"/>
                </a:lnTo>
                <a:cubicBezTo>
                  <a:pt x="10506" y="476657"/>
                  <a:pt x="0" y="427273"/>
                  <a:pt x="0" y="375436"/>
                </a:cubicBezTo>
                <a:cubicBezTo>
                  <a:pt x="0" y="168088"/>
                  <a:pt x="168088" y="0"/>
                  <a:pt x="375436" y="0"/>
                </a:cubicBezTo>
                <a:close/>
              </a:path>
            </a:pathLst>
          </a:custGeom>
          <a:gradFill>
            <a:gsLst>
              <a:gs pos="0">
                <a:schemeClr val="accent2"/>
              </a:gs>
              <a:gs pos="51000">
                <a:schemeClr val="accent2">
                  <a:lumMod val="95000"/>
                </a:schemeClr>
              </a:gs>
              <a:gs pos="100000">
                <a:schemeClr val="accent3"/>
              </a:gs>
            </a:gsLst>
            <a:lin ang="18900000" scaled="0"/>
          </a:gradFill>
          <a:ln w="25400" cap="flat" cmpd="sng" algn="ctr">
            <a:noFill/>
            <a:prstDash val="solid"/>
          </a:ln>
          <a:effectLst/>
        </p:spPr>
        <p:txBody>
          <a:bodyPr wrap="square" rtlCol="0" anchor="ctr">
            <a:noAutofit/>
          </a:bodyPr>
          <a:lstStyle/>
          <a:p>
            <a:pPr algn="ctr" defTabSz="1218565" fontAlgn="auto">
              <a:spcBef>
                <a:spcPts val="0"/>
              </a:spcBef>
              <a:spcAft>
                <a:spcPts val="0"/>
              </a:spcAft>
              <a:defRPr/>
            </a:pPr>
            <a:endParaRPr lang="zh-CN" altLang="en-US" sz="1600" kern="0">
              <a:solidFill>
                <a:sysClr val="windowText" lastClr="000000"/>
              </a:solidFill>
              <a:latin typeface="+mn-lt"/>
              <a:ea typeface="+mn-ea"/>
              <a:cs typeface="+mn-ea"/>
              <a:sym typeface="+mn-lt"/>
            </a:endParaRPr>
          </a:p>
        </p:txBody>
      </p:sp>
      <p:sp>
        <p:nvSpPr>
          <p:cNvPr id="24" name="同心圆 23"/>
          <p:cNvSpPr/>
          <p:nvPr/>
        </p:nvSpPr>
        <p:spPr>
          <a:xfrm>
            <a:off x="5317602" y="5635581"/>
            <a:ext cx="336655" cy="336655"/>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mn-lt"/>
              <a:ea typeface="+mn-ea"/>
              <a:cs typeface="+mn-ea"/>
              <a:sym typeface="+mn-lt"/>
            </a:endParaRPr>
          </a:p>
        </p:txBody>
      </p:sp>
      <p:sp>
        <p:nvSpPr>
          <p:cNvPr id="25" name="椭圆 24"/>
          <p:cNvSpPr/>
          <p:nvPr/>
        </p:nvSpPr>
        <p:spPr>
          <a:xfrm>
            <a:off x="5324950" y="5642929"/>
            <a:ext cx="321960" cy="321960"/>
          </a:xfrm>
          <a:prstGeom prst="ellipse">
            <a:avLst/>
          </a:prstGeom>
          <a:gradFill>
            <a:gsLst>
              <a:gs pos="0">
                <a:schemeClr val="accent2"/>
              </a:gs>
              <a:gs pos="51000">
                <a:schemeClr val="accent2">
                  <a:lumMod val="95000"/>
                </a:schemeClr>
              </a:gs>
              <a:gs pos="100000">
                <a:schemeClr val="accent3"/>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mn-lt"/>
              <a:ea typeface="+mn-ea"/>
              <a:cs typeface="+mn-ea"/>
              <a:sym typeface="+mn-lt"/>
            </a:endParaRPr>
          </a:p>
        </p:txBody>
      </p:sp>
      <p:sp>
        <p:nvSpPr>
          <p:cNvPr id="26" name="同心圆 25"/>
          <p:cNvSpPr/>
          <p:nvPr/>
        </p:nvSpPr>
        <p:spPr>
          <a:xfrm>
            <a:off x="4275749" y="5365180"/>
            <a:ext cx="705433" cy="705433"/>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mn-lt"/>
              <a:ea typeface="+mn-ea"/>
              <a:cs typeface="+mn-ea"/>
              <a:sym typeface="+mn-lt"/>
            </a:endParaRPr>
          </a:p>
        </p:txBody>
      </p:sp>
      <p:sp>
        <p:nvSpPr>
          <p:cNvPr id="27" name="椭圆 26"/>
          <p:cNvSpPr/>
          <p:nvPr/>
        </p:nvSpPr>
        <p:spPr>
          <a:xfrm>
            <a:off x="4291145" y="5380576"/>
            <a:ext cx="674640" cy="674640"/>
          </a:xfrm>
          <a:prstGeom prst="ellipse">
            <a:avLst/>
          </a:prstGeom>
          <a:gradFill>
            <a:gsLst>
              <a:gs pos="0">
                <a:schemeClr val="accent2"/>
              </a:gs>
              <a:gs pos="51000">
                <a:schemeClr val="accent2">
                  <a:lumMod val="95000"/>
                </a:schemeClr>
              </a:gs>
              <a:gs pos="100000">
                <a:schemeClr val="accent3"/>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mn-lt"/>
              <a:ea typeface="+mn-ea"/>
              <a:cs typeface="+mn-ea"/>
              <a:sym typeface="+mn-lt"/>
            </a:endParaRPr>
          </a:p>
        </p:txBody>
      </p:sp>
      <p:sp>
        <p:nvSpPr>
          <p:cNvPr id="28" name="任意多边形 27"/>
          <p:cNvSpPr/>
          <p:nvPr/>
        </p:nvSpPr>
        <p:spPr>
          <a:xfrm>
            <a:off x="11465760" y="-979377"/>
            <a:ext cx="858338" cy="1570437"/>
          </a:xfrm>
          <a:custGeom>
            <a:avLst/>
            <a:gdLst>
              <a:gd name="connsiteX0" fmla="*/ 0 w 858338"/>
              <a:gd name="connsiteY0" fmla="*/ 950581 h 1570437"/>
              <a:gd name="connsiteX1" fmla="*/ 79957 w 858338"/>
              <a:gd name="connsiteY1" fmla="*/ 950581 h 1570437"/>
              <a:gd name="connsiteX2" fmla="*/ 114651 w 858338"/>
              <a:gd name="connsiteY2" fmla="*/ 1062346 h 1570437"/>
              <a:gd name="connsiteX3" fmla="*/ 660323 w 858338"/>
              <a:gd name="connsiteY3" fmla="*/ 1487484 h 1570437"/>
              <a:gd name="connsiteX4" fmla="*/ 742746 w 858338"/>
              <a:gd name="connsiteY4" fmla="*/ 1493721 h 1570437"/>
              <a:gd name="connsiteX5" fmla="*/ 742746 w 858338"/>
              <a:gd name="connsiteY5" fmla="*/ 1570437 h 1570437"/>
              <a:gd name="connsiteX6" fmla="*/ 648640 w 858338"/>
              <a:gd name="connsiteY6" fmla="*/ 1563317 h 1570437"/>
              <a:gd name="connsiteX7" fmla="*/ 43964 w 858338"/>
              <a:gd name="connsiteY7" fmla="*/ 1092208 h 1570437"/>
              <a:gd name="connsiteX8" fmla="*/ 768369 w 858338"/>
              <a:gd name="connsiteY8" fmla="*/ 0 h 1570437"/>
              <a:gd name="connsiteX9" fmla="*/ 848752 w 858338"/>
              <a:gd name="connsiteY9" fmla="*/ 4059 h 1570437"/>
              <a:gd name="connsiteX10" fmla="*/ 858338 w 858338"/>
              <a:gd name="connsiteY10" fmla="*/ 5522 h 1570437"/>
              <a:gd name="connsiteX11" fmla="*/ 678400 w 858338"/>
              <a:gd name="connsiteY11" fmla="*/ 5522 h 1570437"/>
              <a:gd name="connsiteX12" fmla="*/ 687986 w 858338"/>
              <a:gd name="connsiteY12" fmla="*/ 4059 h 1570437"/>
              <a:gd name="connsiteX13" fmla="*/ 768369 w 858338"/>
              <a:gd name="connsiteY13" fmla="*/ 0 h 1570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58338" h="1570437">
                <a:moveTo>
                  <a:pt x="0" y="950581"/>
                </a:moveTo>
                <a:lnTo>
                  <a:pt x="79957" y="950581"/>
                </a:lnTo>
                <a:lnTo>
                  <a:pt x="114651" y="1062346"/>
                </a:lnTo>
                <a:cubicBezTo>
                  <a:pt x="208891" y="1285156"/>
                  <a:pt x="413717" y="1449804"/>
                  <a:pt x="660323" y="1487484"/>
                </a:cubicBezTo>
                <a:lnTo>
                  <a:pt x="742746" y="1493721"/>
                </a:lnTo>
                <a:lnTo>
                  <a:pt x="742746" y="1570437"/>
                </a:lnTo>
                <a:lnTo>
                  <a:pt x="648640" y="1563317"/>
                </a:lnTo>
                <a:cubicBezTo>
                  <a:pt x="375368" y="1521562"/>
                  <a:pt x="148394" y="1339111"/>
                  <a:pt x="43964" y="1092208"/>
                </a:cubicBezTo>
                <a:close/>
                <a:moveTo>
                  <a:pt x="768369" y="0"/>
                </a:moveTo>
                <a:cubicBezTo>
                  <a:pt x="795507" y="0"/>
                  <a:pt x="822323" y="1375"/>
                  <a:pt x="848752" y="4059"/>
                </a:cubicBezTo>
                <a:lnTo>
                  <a:pt x="858338" y="5522"/>
                </a:lnTo>
                <a:lnTo>
                  <a:pt x="678400" y="5522"/>
                </a:lnTo>
                <a:lnTo>
                  <a:pt x="687986" y="4059"/>
                </a:lnTo>
                <a:cubicBezTo>
                  <a:pt x="714415" y="1375"/>
                  <a:pt x="741232" y="0"/>
                  <a:pt x="768369" y="0"/>
                </a:cubicBezTo>
                <a:close/>
              </a:path>
            </a:pathLst>
          </a:custGeom>
          <a:gradFill>
            <a:gsLst>
              <a:gs pos="0">
                <a:schemeClr val="accent2"/>
              </a:gs>
              <a:gs pos="55000">
                <a:schemeClr val="accent2">
                  <a:lumMod val="95000"/>
                </a:schemeClr>
              </a:gs>
              <a:gs pos="100000">
                <a:schemeClr val="accent2">
                  <a:lumMod val="65000"/>
                </a:schemeClr>
              </a:gs>
            </a:gsLst>
            <a:lin ang="8100000" scaled="0"/>
          </a:gradFill>
          <a:ln w="25400" cap="flat" cmpd="sng" algn="ctr">
            <a:noFill/>
            <a:prstDash val="solid"/>
          </a:ln>
          <a:effectLst/>
        </p:spPr>
        <p:txBody>
          <a:bodyPr wrap="square" rtlCol="0" anchor="ctr">
            <a:noAutofit/>
          </a:bodyPr>
          <a:lstStyle/>
          <a:p>
            <a:pPr algn="ctr" defTabSz="1218565" fontAlgn="auto">
              <a:spcBef>
                <a:spcPts val="0"/>
              </a:spcBef>
              <a:spcAft>
                <a:spcPts val="0"/>
              </a:spcAft>
              <a:defRPr/>
            </a:pPr>
            <a:endParaRPr lang="zh-CN" altLang="en-US" sz="2400" kern="0">
              <a:solidFill>
                <a:sysClr val="windowText" lastClr="000000"/>
              </a:solidFill>
              <a:latin typeface="+mn-lt"/>
              <a:ea typeface="+mn-ea"/>
              <a:cs typeface="+mn-ea"/>
              <a:sym typeface="+mn-lt"/>
            </a:endParaRPr>
          </a:p>
        </p:txBody>
      </p:sp>
      <p:sp>
        <p:nvSpPr>
          <p:cNvPr id="29" name="任意多边形 28"/>
          <p:cNvSpPr/>
          <p:nvPr/>
        </p:nvSpPr>
        <p:spPr>
          <a:xfrm>
            <a:off x="11504272" y="-19958"/>
            <a:ext cx="687727" cy="575451"/>
          </a:xfrm>
          <a:custGeom>
            <a:avLst/>
            <a:gdLst>
              <a:gd name="connsiteX0" fmla="*/ 0 w 687727"/>
              <a:gd name="connsiteY0" fmla="*/ 0 h 575451"/>
              <a:gd name="connsiteX1" fmla="*/ 687727 w 687727"/>
              <a:gd name="connsiteY1" fmla="*/ 0 h 575451"/>
              <a:gd name="connsiteX2" fmla="*/ 687727 w 687727"/>
              <a:gd name="connsiteY2" fmla="*/ 575451 h 575451"/>
              <a:gd name="connsiteX3" fmla="*/ 615356 w 687727"/>
              <a:gd name="connsiteY3" fmla="*/ 569976 h 575451"/>
              <a:gd name="connsiteX4" fmla="*/ 37074 w 687727"/>
              <a:gd name="connsiteY4" fmla="*/ 119431 h 5754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727" h="575451">
                <a:moveTo>
                  <a:pt x="0" y="0"/>
                </a:moveTo>
                <a:lnTo>
                  <a:pt x="687727" y="0"/>
                </a:lnTo>
                <a:lnTo>
                  <a:pt x="687727" y="575451"/>
                </a:lnTo>
                <a:lnTo>
                  <a:pt x="615356" y="569976"/>
                </a:lnTo>
                <a:cubicBezTo>
                  <a:pt x="354013" y="530043"/>
                  <a:pt x="136947" y="355556"/>
                  <a:pt x="37074" y="119431"/>
                </a:cubicBezTo>
                <a:close/>
              </a:path>
            </a:pathLst>
          </a:custGeom>
          <a:gradFill>
            <a:gsLst>
              <a:gs pos="0">
                <a:schemeClr val="accent2"/>
              </a:gs>
              <a:gs pos="51000">
                <a:schemeClr val="accent2">
                  <a:lumMod val="95000"/>
                </a:schemeClr>
              </a:gs>
              <a:gs pos="100000">
                <a:schemeClr val="accent3"/>
              </a:gs>
            </a:gsLst>
            <a:lin ang="18900000" scaled="0"/>
          </a:gradFill>
          <a:ln w="25400" cap="flat" cmpd="sng" algn="ctr">
            <a:noFill/>
            <a:prstDash val="solid"/>
          </a:ln>
          <a:effectLst/>
        </p:spPr>
        <p:txBody>
          <a:bodyPr wrap="square" rtlCol="0" anchor="ctr">
            <a:noAutofit/>
          </a:bodyPr>
          <a:lstStyle/>
          <a:p>
            <a:pPr algn="ctr" defTabSz="1218565" fontAlgn="auto">
              <a:spcBef>
                <a:spcPts val="0"/>
              </a:spcBef>
              <a:spcAft>
                <a:spcPts val="0"/>
              </a:spcAft>
              <a:defRPr/>
            </a:pPr>
            <a:endParaRPr lang="zh-CN" altLang="en-US" sz="2400" kern="0">
              <a:solidFill>
                <a:sysClr val="window" lastClr="FFFFFF"/>
              </a:solidFill>
              <a:latin typeface="+mn-lt"/>
              <a:ea typeface="+mn-ea"/>
              <a:cs typeface="+mn-ea"/>
              <a:sym typeface="+mn-lt"/>
            </a:endParaRPr>
          </a:p>
        </p:txBody>
      </p:sp>
      <p:sp>
        <p:nvSpPr>
          <p:cNvPr id="30" name="同心圆 29"/>
          <p:cNvSpPr/>
          <p:nvPr/>
        </p:nvSpPr>
        <p:spPr>
          <a:xfrm>
            <a:off x="11482258" y="986595"/>
            <a:ext cx="297440" cy="297440"/>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mn-lt"/>
              <a:ea typeface="+mn-ea"/>
              <a:cs typeface="+mn-ea"/>
              <a:sym typeface="+mn-lt"/>
            </a:endParaRPr>
          </a:p>
        </p:txBody>
      </p:sp>
      <p:sp>
        <p:nvSpPr>
          <p:cNvPr id="31" name="椭圆 30"/>
          <p:cNvSpPr/>
          <p:nvPr/>
        </p:nvSpPr>
        <p:spPr>
          <a:xfrm>
            <a:off x="11488750" y="993087"/>
            <a:ext cx="284456" cy="284456"/>
          </a:xfrm>
          <a:prstGeom prst="ellipse">
            <a:avLst/>
          </a:prstGeom>
          <a:gradFill>
            <a:gsLst>
              <a:gs pos="0">
                <a:schemeClr val="accent2"/>
              </a:gs>
              <a:gs pos="51000">
                <a:schemeClr val="accent2">
                  <a:lumMod val="95000"/>
                </a:schemeClr>
              </a:gs>
              <a:gs pos="100000">
                <a:schemeClr val="accent3"/>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mn-lt"/>
              <a:ea typeface="+mn-ea"/>
              <a:cs typeface="+mn-ea"/>
              <a:sym typeface="+mn-lt"/>
            </a:endParaRPr>
          </a:p>
        </p:txBody>
      </p:sp>
      <p:sp>
        <p:nvSpPr>
          <p:cNvPr id="32" name="任意多边形 31"/>
          <p:cNvSpPr/>
          <p:nvPr/>
        </p:nvSpPr>
        <p:spPr>
          <a:xfrm>
            <a:off x="2624643" y="5870637"/>
            <a:ext cx="1572376" cy="993315"/>
          </a:xfrm>
          <a:custGeom>
            <a:avLst/>
            <a:gdLst>
              <a:gd name="connsiteX0" fmla="*/ 786188 w 1572376"/>
              <a:gd name="connsiteY0" fmla="*/ 0 h 993315"/>
              <a:gd name="connsiteX1" fmla="*/ 1572376 w 1572376"/>
              <a:gd name="connsiteY1" fmla="*/ 786188 h 993315"/>
              <a:gd name="connsiteX2" fmla="*/ 1556404 w 1572376"/>
              <a:gd name="connsiteY2" fmla="*/ 944633 h 993315"/>
              <a:gd name="connsiteX3" fmla="*/ 1541292 w 1572376"/>
              <a:gd name="connsiteY3" fmla="*/ 993315 h 993315"/>
              <a:gd name="connsiteX4" fmla="*/ 1461333 w 1572376"/>
              <a:gd name="connsiteY4" fmla="*/ 993315 h 993315"/>
              <a:gd name="connsiteX5" fmla="*/ 1481244 w 1572376"/>
              <a:gd name="connsiteY5" fmla="*/ 929171 h 993315"/>
              <a:gd name="connsiteX6" fmla="*/ 1495658 w 1572376"/>
              <a:gd name="connsiteY6" fmla="*/ 786188 h 993315"/>
              <a:gd name="connsiteX7" fmla="*/ 786187 w 1572376"/>
              <a:gd name="connsiteY7" fmla="*/ 76717 h 993315"/>
              <a:gd name="connsiteX8" fmla="*/ 76716 w 1572376"/>
              <a:gd name="connsiteY8" fmla="*/ 786188 h 993315"/>
              <a:gd name="connsiteX9" fmla="*/ 91130 w 1572376"/>
              <a:gd name="connsiteY9" fmla="*/ 929171 h 993315"/>
              <a:gd name="connsiteX10" fmla="*/ 111041 w 1572376"/>
              <a:gd name="connsiteY10" fmla="*/ 993315 h 993315"/>
              <a:gd name="connsiteX11" fmla="*/ 31085 w 1572376"/>
              <a:gd name="connsiteY11" fmla="*/ 993315 h 993315"/>
              <a:gd name="connsiteX12" fmla="*/ 15973 w 1572376"/>
              <a:gd name="connsiteY12" fmla="*/ 944633 h 993315"/>
              <a:gd name="connsiteX13" fmla="*/ 0 w 1572376"/>
              <a:gd name="connsiteY13" fmla="*/ 786188 h 993315"/>
              <a:gd name="connsiteX14" fmla="*/ 786188 w 1572376"/>
              <a:gd name="connsiteY14" fmla="*/ 0 h 993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72376" h="993315">
                <a:moveTo>
                  <a:pt x="786188" y="0"/>
                </a:moveTo>
                <a:cubicBezTo>
                  <a:pt x="1220388" y="0"/>
                  <a:pt x="1572376" y="351988"/>
                  <a:pt x="1572376" y="786188"/>
                </a:cubicBezTo>
                <a:cubicBezTo>
                  <a:pt x="1572376" y="840463"/>
                  <a:pt x="1566876" y="893454"/>
                  <a:pt x="1556404" y="944633"/>
                </a:cubicBezTo>
                <a:lnTo>
                  <a:pt x="1541292" y="993315"/>
                </a:lnTo>
                <a:lnTo>
                  <a:pt x="1461333" y="993315"/>
                </a:lnTo>
                <a:lnTo>
                  <a:pt x="1481244" y="929171"/>
                </a:lnTo>
                <a:cubicBezTo>
                  <a:pt x="1490695" y="882987"/>
                  <a:pt x="1495658" y="835167"/>
                  <a:pt x="1495658" y="786188"/>
                </a:cubicBezTo>
                <a:cubicBezTo>
                  <a:pt x="1495658" y="394358"/>
                  <a:pt x="1178017" y="76717"/>
                  <a:pt x="786187" y="76717"/>
                </a:cubicBezTo>
                <a:cubicBezTo>
                  <a:pt x="394357" y="76717"/>
                  <a:pt x="76716" y="394358"/>
                  <a:pt x="76716" y="786188"/>
                </a:cubicBezTo>
                <a:cubicBezTo>
                  <a:pt x="76716" y="835167"/>
                  <a:pt x="81679" y="882987"/>
                  <a:pt x="91130" y="929171"/>
                </a:cubicBezTo>
                <a:lnTo>
                  <a:pt x="111041" y="993315"/>
                </a:lnTo>
                <a:lnTo>
                  <a:pt x="31085" y="993315"/>
                </a:lnTo>
                <a:lnTo>
                  <a:pt x="15973" y="944633"/>
                </a:lnTo>
                <a:cubicBezTo>
                  <a:pt x="5500" y="893454"/>
                  <a:pt x="0" y="840463"/>
                  <a:pt x="0" y="786188"/>
                </a:cubicBezTo>
                <a:cubicBezTo>
                  <a:pt x="0" y="351988"/>
                  <a:pt x="351988" y="0"/>
                  <a:pt x="786188" y="0"/>
                </a:cubicBezTo>
                <a:close/>
              </a:path>
            </a:pathLst>
          </a:custGeom>
          <a:gradFill>
            <a:gsLst>
              <a:gs pos="0">
                <a:schemeClr val="accent2"/>
              </a:gs>
              <a:gs pos="55000">
                <a:schemeClr val="accent2">
                  <a:lumMod val="95000"/>
                </a:schemeClr>
              </a:gs>
              <a:gs pos="100000">
                <a:schemeClr val="accent2">
                  <a:lumMod val="65000"/>
                </a:schemeClr>
              </a:gs>
            </a:gsLst>
            <a:lin ang="8100000" scaled="0"/>
          </a:gradFill>
          <a:ln w="25400" cap="flat" cmpd="sng" algn="ctr">
            <a:noFill/>
            <a:prstDash val="solid"/>
          </a:ln>
          <a:effectLst/>
        </p:spPr>
        <p:txBody>
          <a:bodyPr wrap="square" rtlCol="0" anchor="ctr">
            <a:noAutofit/>
          </a:bodyPr>
          <a:lstStyle/>
          <a:p>
            <a:pPr algn="ctr" defTabSz="1218565" fontAlgn="auto">
              <a:spcBef>
                <a:spcPts val="0"/>
              </a:spcBef>
              <a:spcAft>
                <a:spcPts val="0"/>
              </a:spcAft>
              <a:defRPr/>
            </a:pPr>
            <a:endParaRPr lang="zh-CN" altLang="en-US" sz="2400" kern="0">
              <a:solidFill>
                <a:sysClr val="windowText" lastClr="000000"/>
              </a:solidFill>
              <a:latin typeface="+mn-lt"/>
              <a:ea typeface="+mn-ea"/>
              <a:cs typeface="+mn-ea"/>
              <a:sym typeface="+mn-lt"/>
            </a:endParaRPr>
          </a:p>
        </p:txBody>
      </p:sp>
      <p:sp>
        <p:nvSpPr>
          <p:cNvPr id="33" name="任意多边形 32"/>
          <p:cNvSpPr/>
          <p:nvPr/>
        </p:nvSpPr>
        <p:spPr>
          <a:xfrm>
            <a:off x="2658961" y="5904955"/>
            <a:ext cx="1503740" cy="958997"/>
          </a:xfrm>
          <a:custGeom>
            <a:avLst/>
            <a:gdLst>
              <a:gd name="connsiteX0" fmla="*/ 751870 w 1503740"/>
              <a:gd name="connsiteY0" fmla="*/ 0 h 958997"/>
              <a:gd name="connsiteX1" fmla="*/ 1503740 w 1503740"/>
              <a:gd name="connsiteY1" fmla="*/ 751870 h 958997"/>
              <a:gd name="connsiteX2" fmla="*/ 1488465 w 1503740"/>
              <a:gd name="connsiteY2" fmla="*/ 903398 h 958997"/>
              <a:gd name="connsiteX3" fmla="*/ 1471206 w 1503740"/>
              <a:gd name="connsiteY3" fmla="*/ 958997 h 958997"/>
              <a:gd name="connsiteX4" fmla="*/ 32534 w 1503740"/>
              <a:gd name="connsiteY4" fmla="*/ 958997 h 958997"/>
              <a:gd name="connsiteX5" fmla="*/ 15276 w 1503740"/>
              <a:gd name="connsiteY5" fmla="*/ 903398 h 958997"/>
              <a:gd name="connsiteX6" fmla="*/ 0 w 1503740"/>
              <a:gd name="connsiteY6" fmla="*/ 751870 h 958997"/>
              <a:gd name="connsiteX7" fmla="*/ 751870 w 1503740"/>
              <a:gd name="connsiteY7" fmla="*/ 0 h 95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3740" h="958997">
                <a:moveTo>
                  <a:pt x="751870" y="0"/>
                </a:moveTo>
                <a:cubicBezTo>
                  <a:pt x="1167116" y="0"/>
                  <a:pt x="1503740" y="336624"/>
                  <a:pt x="1503740" y="751870"/>
                </a:cubicBezTo>
                <a:cubicBezTo>
                  <a:pt x="1503740" y="803776"/>
                  <a:pt x="1498480" y="854453"/>
                  <a:pt x="1488465" y="903398"/>
                </a:cubicBezTo>
                <a:lnTo>
                  <a:pt x="1471206" y="958997"/>
                </a:lnTo>
                <a:lnTo>
                  <a:pt x="32534" y="958997"/>
                </a:lnTo>
                <a:lnTo>
                  <a:pt x="15276" y="903398"/>
                </a:lnTo>
                <a:cubicBezTo>
                  <a:pt x="5260" y="854453"/>
                  <a:pt x="0" y="803776"/>
                  <a:pt x="0" y="751870"/>
                </a:cubicBezTo>
                <a:cubicBezTo>
                  <a:pt x="0" y="336624"/>
                  <a:pt x="336624" y="0"/>
                  <a:pt x="751870" y="0"/>
                </a:cubicBezTo>
                <a:close/>
              </a:path>
            </a:pathLst>
          </a:custGeom>
          <a:gradFill>
            <a:gsLst>
              <a:gs pos="0">
                <a:schemeClr val="accent2"/>
              </a:gs>
              <a:gs pos="51000">
                <a:schemeClr val="accent2">
                  <a:lumMod val="95000"/>
                </a:schemeClr>
              </a:gs>
              <a:gs pos="100000">
                <a:schemeClr val="accent3"/>
              </a:gs>
            </a:gsLst>
            <a:lin ang="18900000" scaled="0"/>
          </a:gradFill>
          <a:ln w="25400" cap="flat" cmpd="sng" algn="ctr">
            <a:noFill/>
            <a:prstDash val="solid"/>
          </a:ln>
          <a:effectLst/>
        </p:spPr>
        <p:txBody>
          <a:bodyPr wrap="square" rtlCol="0" anchor="ctr">
            <a:noAutofit/>
          </a:bodyPr>
          <a:lstStyle/>
          <a:p>
            <a:pPr algn="ctr" defTabSz="1218565" fontAlgn="auto">
              <a:spcBef>
                <a:spcPts val="0"/>
              </a:spcBef>
              <a:spcAft>
                <a:spcPts val="0"/>
              </a:spcAft>
              <a:defRPr/>
            </a:pPr>
            <a:endParaRPr lang="zh-CN" altLang="en-US" sz="2400" kern="0">
              <a:solidFill>
                <a:sysClr val="window" lastClr="FFFFFF"/>
              </a:solidFill>
              <a:latin typeface="+mn-lt"/>
              <a:ea typeface="+mn-ea"/>
              <a:cs typeface="+mn-ea"/>
              <a:sym typeface="+mn-lt"/>
            </a:endParaRPr>
          </a:p>
        </p:txBody>
      </p:sp>
      <p:sp>
        <p:nvSpPr>
          <p:cNvPr id="34" name="同心圆 33"/>
          <p:cNvSpPr/>
          <p:nvPr/>
        </p:nvSpPr>
        <p:spPr>
          <a:xfrm>
            <a:off x="1733898" y="5737972"/>
            <a:ext cx="693589" cy="693589"/>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mn-lt"/>
              <a:ea typeface="+mn-ea"/>
              <a:cs typeface="+mn-ea"/>
              <a:sym typeface="+mn-lt"/>
            </a:endParaRPr>
          </a:p>
        </p:txBody>
      </p:sp>
      <p:sp>
        <p:nvSpPr>
          <p:cNvPr id="35" name="椭圆 34"/>
          <p:cNvSpPr/>
          <p:nvPr/>
        </p:nvSpPr>
        <p:spPr>
          <a:xfrm>
            <a:off x="1749036" y="5753110"/>
            <a:ext cx="663313" cy="663313"/>
          </a:xfrm>
          <a:prstGeom prst="ellipse">
            <a:avLst/>
          </a:prstGeom>
          <a:gradFill>
            <a:gsLst>
              <a:gs pos="0">
                <a:schemeClr val="accent2"/>
              </a:gs>
              <a:gs pos="51000">
                <a:schemeClr val="accent2">
                  <a:lumMod val="95000"/>
                </a:schemeClr>
              </a:gs>
              <a:gs pos="100000">
                <a:schemeClr val="accent3"/>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mn-lt"/>
              <a:ea typeface="+mn-ea"/>
              <a:cs typeface="+mn-ea"/>
              <a:sym typeface="+mn-lt"/>
            </a:endParaRPr>
          </a:p>
        </p:txBody>
      </p:sp>
      <p:sp>
        <p:nvSpPr>
          <p:cNvPr id="36" name="同心圆 35"/>
          <p:cNvSpPr/>
          <p:nvPr/>
        </p:nvSpPr>
        <p:spPr>
          <a:xfrm>
            <a:off x="421514" y="6158124"/>
            <a:ext cx="422503" cy="422503"/>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mn-lt"/>
              <a:ea typeface="+mn-ea"/>
              <a:cs typeface="+mn-ea"/>
              <a:sym typeface="+mn-lt"/>
            </a:endParaRPr>
          </a:p>
        </p:txBody>
      </p:sp>
      <p:sp>
        <p:nvSpPr>
          <p:cNvPr id="37" name="椭圆 36"/>
          <p:cNvSpPr/>
          <p:nvPr/>
        </p:nvSpPr>
        <p:spPr>
          <a:xfrm>
            <a:off x="430735" y="6167345"/>
            <a:ext cx="404060" cy="404060"/>
          </a:xfrm>
          <a:prstGeom prst="ellipse">
            <a:avLst/>
          </a:prstGeom>
          <a:gradFill>
            <a:gsLst>
              <a:gs pos="0">
                <a:schemeClr val="accent2"/>
              </a:gs>
              <a:gs pos="51000">
                <a:schemeClr val="accent2">
                  <a:lumMod val="95000"/>
                </a:schemeClr>
              </a:gs>
              <a:gs pos="100000">
                <a:schemeClr val="accent3"/>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mn-lt"/>
              <a:ea typeface="+mn-ea"/>
              <a:cs typeface="+mn-ea"/>
              <a:sym typeface="+mn-lt"/>
            </a:endParaRPr>
          </a:p>
        </p:txBody>
      </p:sp>
      <p:sp>
        <p:nvSpPr>
          <p:cNvPr id="38" name="同心圆 37"/>
          <p:cNvSpPr/>
          <p:nvPr/>
        </p:nvSpPr>
        <p:spPr>
          <a:xfrm>
            <a:off x="189562" y="5913714"/>
            <a:ext cx="211251" cy="211251"/>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mn-lt"/>
              <a:ea typeface="+mn-ea"/>
              <a:cs typeface="+mn-ea"/>
              <a:sym typeface="+mn-lt"/>
            </a:endParaRPr>
          </a:p>
        </p:txBody>
      </p:sp>
      <p:sp>
        <p:nvSpPr>
          <p:cNvPr id="39" name="椭圆 38"/>
          <p:cNvSpPr/>
          <p:nvPr/>
        </p:nvSpPr>
        <p:spPr>
          <a:xfrm>
            <a:off x="194173" y="5918325"/>
            <a:ext cx="202030" cy="202030"/>
          </a:xfrm>
          <a:prstGeom prst="ellipse">
            <a:avLst/>
          </a:prstGeom>
          <a:gradFill>
            <a:gsLst>
              <a:gs pos="0">
                <a:schemeClr val="accent2"/>
              </a:gs>
              <a:gs pos="51000">
                <a:schemeClr val="accent2">
                  <a:lumMod val="95000"/>
                </a:schemeClr>
              </a:gs>
              <a:gs pos="100000">
                <a:schemeClr val="accent3"/>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1600" kern="0">
              <a:solidFill>
                <a:sysClr val="windowText" lastClr="000000"/>
              </a:solidFill>
              <a:latin typeface="+mn-lt"/>
              <a:ea typeface="+mn-ea"/>
              <a:cs typeface="+mn-ea"/>
              <a:sym typeface="+mn-lt"/>
            </a:endParaRPr>
          </a:p>
        </p:txBody>
      </p:sp>
      <p:sp>
        <p:nvSpPr>
          <p:cNvPr id="2" name="标题 1"/>
          <p:cNvSpPr>
            <a:spLocks noGrp="1"/>
          </p:cNvSpPr>
          <p:nvPr>
            <p:ph type="title" hasCustomPrompt="1"/>
          </p:nvPr>
        </p:nvSpPr>
        <p:spPr>
          <a:xfrm>
            <a:off x="5267852" y="2180123"/>
            <a:ext cx="6372764" cy="1376672"/>
          </a:xfrm>
        </p:spPr>
        <p:txBody>
          <a:bodyPr anchor="b">
            <a:normAutofit/>
          </a:bodyPr>
          <a:lstStyle>
            <a:lvl1pPr algn="l">
              <a:defRPr sz="4800">
                <a:solidFill>
                  <a:schemeClr val="bg1"/>
                </a:solidFill>
              </a:defRPr>
            </a:lvl1pPr>
          </a:lstStyle>
          <a:p>
            <a:r>
              <a:rPr lang="zh-CN" altLang="en-US" dirty="0"/>
              <a:t>单击此处编辑标题</a:t>
            </a:r>
          </a:p>
        </p:txBody>
      </p:sp>
      <p:sp>
        <p:nvSpPr>
          <p:cNvPr id="3" name="文本占位符 2"/>
          <p:cNvSpPr>
            <a:spLocks noGrp="1"/>
          </p:cNvSpPr>
          <p:nvPr>
            <p:ph type="body" idx="1"/>
          </p:nvPr>
        </p:nvSpPr>
        <p:spPr>
          <a:xfrm>
            <a:off x="5267852" y="3838270"/>
            <a:ext cx="6372764" cy="908490"/>
          </a:xfrm>
        </p:spPr>
        <p:txBody>
          <a:bodyPr>
            <a:normAutofit/>
          </a:bodyPr>
          <a:lstStyle>
            <a:lvl1pPr marL="285750" indent="-285750" algn="l">
              <a:buFont typeface="Wingdings" panose="05000000000000000000" pitchFamily="2" charset="2"/>
              <a:buChar char="ü"/>
              <a:defRPr sz="18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Horizontal)">
                                      <p:cBhvr>
                                        <p:cTn id="7" dur="500"/>
                                        <p:tgtEl>
                                          <p:spTgt spid="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anim calcmode="lin" valueType="num">
                                      <p:cBhvr>
                                        <p:cTn id="16" dur="500" fill="hold"/>
                                        <p:tgtEl>
                                          <p:spTgt spid="10"/>
                                        </p:tgtEl>
                                        <p:attrNameLst>
                                          <p:attrName>ppt_x</p:attrName>
                                        </p:attrNameLst>
                                      </p:cBhvr>
                                      <p:tavLst>
                                        <p:tav tm="0">
                                          <p:val>
                                            <p:strVal val="#ppt_x"/>
                                          </p:val>
                                        </p:tav>
                                        <p:tav tm="100000">
                                          <p:val>
                                            <p:strVal val="#ppt_x"/>
                                          </p:val>
                                        </p:tav>
                                      </p:tavLst>
                                    </p:anim>
                                    <p:anim calcmode="lin" valueType="num">
                                      <p:cBhvr>
                                        <p:cTn id="17" dur="5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0"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b"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b"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同心圆 5"/>
          <p:cNvSpPr/>
          <p:nvPr/>
        </p:nvSpPr>
        <p:spPr>
          <a:xfrm>
            <a:off x="5502921" y="1697029"/>
            <a:ext cx="2047401" cy="2047395"/>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mn-lt"/>
              <a:ea typeface="+mn-ea"/>
              <a:cs typeface="+mn-ea"/>
              <a:sym typeface="+mn-lt"/>
            </a:endParaRPr>
          </a:p>
        </p:txBody>
      </p:sp>
      <p:sp>
        <p:nvSpPr>
          <p:cNvPr id="7" name="椭圆 6"/>
          <p:cNvSpPr/>
          <p:nvPr/>
        </p:nvSpPr>
        <p:spPr>
          <a:xfrm>
            <a:off x="5547606" y="1741714"/>
            <a:ext cx="1958030" cy="1958024"/>
          </a:xfrm>
          <a:prstGeom prst="ellipse">
            <a:avLst/>
          </a:prstGeom>
          <a:gradFill>
            <a:gsLst>
              <a:gs pos="0">
                <a:schemeClr val="accent2"/>
              </a:gs>
              <a:gs pos="51000">
                <a:schemeClr val="accent2">
                  <a:lumMod val="95000"/>
                </a:schemeClr>
              </a:gs>
              <a:gs pos="100000">
                <a:schemeClr val="accent3"/>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mn-lt"/>
              <a:ea typeface="+mn-ea"/>
              <a:cs typeface="+mn-ea"/>
              <a:sym typeface="+mn-lt"/>
            </a:endParaRPr>
          </a:p>
        </p:txBody>
      </p:sp>
      <p:sp>
        <p:nvSpPr>
          <p:cNvPr id="8" name="同心圆 7"/>
          <p:cNvSpPr/>
          <p:nvPr/>
        </p:nvSpPr>
        <p:spPr>
          <a:xfrm>
            <a:off x="4299122" y="2814629"/>
            <a:ext cx="2047401" cy="2047395"/>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mn-lt"/>
              <a:ea typeface="+mn-ea"/>
              <a:cs typeface="+mn-ea"/>
              <a:sym typeface="+mn-lt"/>
            </a:endParaRPr>
          </a:p>
        </p:txBody>
      </p:sp>
      <p:sp>
        <p:nvSpPr>
          <p:cNvPr id="9" name="椭圆 8"/>
          <p:cNvSpPr/>
          <p:nvPr/>
        </p:nvSpPr>
        <p:spPr>
          <a:xfrm>
            <a:off x="4343807" y="2859314"/>
            <a:ext cx="1958030" cy="1958024"/>
          </a:xfrm>
          <a:prstGeom prst="ellipse">
            <a:avLst/>
          </a:prstGeom>
          <a:gradFill>
            <a:gsLst>
              <a:gs pos="0">
                <a:schemeClr val="accent2"/>
              </a:gs>
              <a:gs pos="51000">
                <a:schemeClr val="accent2">
                  <a:lumMod val="95000"/>
                </a:schemeClr>
              </a:gs>
              <a:gs pos="100000">
                <a:schemeClr val="accent3"/>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mn-lt"/>
              <a:ea typeface="+mn-ea"/>
              <a:cs typeface="+mn-ea"/>
              <a:sym typeface="+mn-lt"/>
            </a:endParaRPr>
          </a:p>
        </p:txBody>
      </p:sp>
      <p:sp>
        <p:nvSpPr>
          <p:cNvPr id="10" name="同心圆 9"/>
          <p:cNvSpPr/>
          <p:nvPr/>
        </p:nvSpPr>
        <p:spPr>
          <a:xfrm>
            <a:off x="3064521" y="1814024"/>
            <a:ext cx="2047401" cy="2047395"/>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mn-lt"/>
              <a:ea typeface="+mn-ea"/>
              <a:cs typeface="+mn-ea"/>
              <a:sym typeface="+mn-lt"/>
            </a:endParaRPr>
          </a:p>
        </p:txBody>
      </p:sp>
      <p:sp>
        <p:nvSpPr>
          <p:cNvPr id="11" name="椭圆 10"/>
          <p:cNvSpPr/>
          <p:nvPr/>
        </p:nvSpPr>
        <p:spPr>
          <a:xfrm>
            <a:off x="3109206" y="1858709"/>
            <a:ext cx="1958030" cy="1958024"/>
          </a:xfrm>
          <a:prstGeom prst="ellipse">
            <a:avLst/>
          </a:prstGeom>
          <a:gradFill>
            <a:gsLst>
              <a:gs pos="0">
                <a:schemeClr val="accent2"/>
              </a:gs>
              <a:gs pos="51000">
                <a:schemeClr val="accent2">
                  <a:lumMod val="95000"/>
                </a:schemeClr>
              </a:gs>
              <a:gs pos="100000">
                <a:schemeClr val="accent3"/>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mn-lt"/>
              <a:ea typeface="+mn-ea"/>
              <a:cs typeface="+mn-ea"/>
              <a:sym typeface="+mn-lt"/>
            </a:endParaRPr>
          </a:p>
        </p:txBody>
      </p:sp>
      <p:sp>
        <p:nvSpPr>
          <p:cNvPr id="12" name="同心圆 11"/>
          <p:cNvSpPr/>
          <p:nvPr/>
        </p:nvSpPr>
        <p:spPr>
          <a:xfrm>
            <a:off x="7042322" y="2322024"/>
            <a:ext cx="2047401" cy="2047395"/>
          </a:xfrm>
          <a:prstGeom prst="donut">
            <a:avLst>
              <a:gd name="adj" fmla="val 4879"/>
            </a:avLst>
          </a:prstGeom>
          <a:gradFill>
            <a:gsLst>
              <a:gs pos="0">
                <a:schemeClr val="accent2"/>
              </a:gs>
              <a:gs pos="55000">
                <a:schemeClr val="accent2">
                  <a:lumMod val="95000"/>
                </a:schemeClr>
              </a:gs>
              <a:gs pos="100000">
                <a:schemeClr val="accent2">
                  <a:lumMod val="65000"/>
                </a:schemeClr>
              </a:gs>
            </a:gsLst>
            <a:lin ang="81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Text" lastClr="000000"/>
              </a:solidFill>
              <a:latin typeface="+mn-lt"/>
              <a:ea typeface="+mn-ea"/>
              <a:cs typeface="+mn-ea"/>
              <a:sym typeface="+mn-lt"/>
            </a:endParaRPr>
          </a:p>
        </p:txBody>
      </p:sp>
      <p:sp>
        <p:nvSpPr>
          <p:cNvPr id="13" name="椭圆 12"/>
          <p:cNvSpPr/>
          <p:nvPr/>
        </p:nvSpPr>
        <p:spPr>
          <a:xfrm>
            <a:off x="7087007" y="2366709"/>
            <a:ext cx="1958030" cy="1958024"/>
          </a:xfrm>
          <a:prstGeom prst="ellipse">
            <a:avLst/>
          </a:prstGeom>
          <a:gradFill>
            <a:gsLst>
              <a:gs pos="0">
                <a:schemeClr val="accent2"/>
              </a:gs>
              <a:gs pos="51000">
                <a:schemeClr val="accent2">
                  <a:lumMod val="95000"/>
                </a:schemeClr>
              </a:gs>
              <a:gs pos="100000">
                <a:schemeClr val="accent3"/>
              </a:gs>
            </a:gsLst>
            <a:lin ang="18900000" scaled="0"/>
          </a:gradFill>
          <a:ln w="25400" cap="flat" cmpd="sng" algn="ctr">
            <a:noFill/>
            <a:prstDash val="solid"/>
          </a:ln>
          <a:effectLst/>
        </p:spPr>
        <p:txBody>
          <a:bodyPr rtlCol="0" anchor="ctr"/>
          <a:lstStyle/>
          <a:p>
            <a:pPr algn="ctr" defTabSz="1218565" fontAlgn="auto">
              <a:spcBef>
                <a:spcPts val="0"/>
              </a:spcBef>
              <a:spcAft>
                <a:spcPts val="0"/>
              </a:spcAft>
              <a:defRPr/>
            </a:pPr>
            <a:endParaRPr lang="zh-CN" altLang="en-US" sz="2400" kern="0">
              <a:solidFill>
                <a:sysClr val="window" lastClr="FFFFFF"/>
              </a:solidFill>
              <a:latin typeface="+mn-lt"/>
              <a:ea typeface="+mn-ea"/>
              <a:cs typeface="+mn-ea"/>
              <a:sym typeface="+mn-lt"/>
            </a:endParaRPr>
          </a:p>
        </p:txBody>
      </p:sp>
      <p:sp>
        <p:nvSpPr>
          <p:cNvPr id="14" name="椭圆 13"/>
          <p:cNvSpPr/>
          <p:nvPr/>
        </p:nvSpPr>
        <p:spPr>
          <a:xfrm>
            <a:off x="6130930" y="4385328"/>
            <a:ext cx="667877" cy="667877"/>
          </a:xfrm>
          <a:prstGeom prst="ellipse">
            <a:avLst/>
          </a:prstGeom>
          <a:solidFill>
            <a:schemeClr val="accent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7654037" y="4684410"/>
            <a:ext cx="366369" cy="366369"/>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3433881" y="4684889"/>
            <a:ext cx="366369" cy="366369"/>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3038769" y="4842674"/>
            <a:ext cx="183185" cy="18318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8264888" y="4691102"/>
            <a:ext cx="366369" cy="36636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4113856" y="4681096"/>
            <a:ext cx="183185" cy="18318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8768568" y="4856305"/>
            <a:ext cx="183185" cy="18318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p:cNvSpPr/>
          <p:nvPr/>
        </p:nvSpPr>
        <p:spPr>
          <a:xfrm>
            <a:off x="5164640" y="4727243"/>
            <a:ext cx="333939" cy="333939"/>
          </a:xfrm>
          <a:prstGeom prst="ellipse">
            <a:avLst/>
          </a:prstGeom>
          <a:solidFill>
            <a:schemeClr val="accent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9000172" y="4682701"/>
            <a:ext cx="366369" cy="366369"/>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椭圆 22"/>
          <p:cNvSpPr/>
          <p:nvPr/>
        </p:nvSpPr>
        <p:spPr>
          <a:xfrm>
            <a:off x="5566272" y="4693441"/>
            <a:ext cx="366369" cy="366369"/>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椭圆 23"/>
          <p:cNvSpPr/>
          <p:nvPr/>
        </p:nvSpPr>
        <p:spPr>
          <a:xfrm>
            <a:off x="9843853" y="4758956"/>
            <a:ext cx="183185" cy="18318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椭圆 24"/>
          <p:cNvSpPr/>
          <p:nvPr/>
        </p:nvSpPr>
        <p:spPr>
          <a:xfrm>
            <a:off x="7898518" y="4439364"/>
            <a:ext cx="366369" cy="36636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2791342" y="4856684"/>
            <a:ext cx="183185" cy="18318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p:cNvSpPr/>
          <p:nvPr/>
        </p:nvSpPr>
        <p:spPr>
          <a:xfrm>
            <a:off x="6039337" y="4487493"/>
            <a:ext cx="183185" cy="18318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p:cNvSpPr/>
          <p:nvPr/>
        </p:nvSpPr>
        <p:spPr>
          <a:xfrm>
            <a:off x="4305571" y="4609955"/>
            <a:ext cx="429535" cy="429535"/>
          </a:xfrm>
          <a:prstGeom prst="ellipse">
            <a:avLst/>
          </a:prstGeom>
          <a:solidFill>
            <a:schemeClr val="accent1">
              <a:lumMod val="60000"/>
              <a:lumOff val="40000"/>
            </a:schemeClr>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6798808" y="4680272"/>
            <a:ext cx="366369" cy="36636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椭圆 29"/>
          <p:cNvSpPr/>
          <p:nvPr/>
        </p:nvSpPr>
        <p:spPr>
          <a:xfrm>
            <a:off x="1640020" y="4684716"/>
            <a:ext cx="366369" cy="366369"/>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p:cNvSpPr/>
          <p:nvPr/>
        </p:nvSpPr>
        <p:spPr>
          <a:xfrm>
            <a:off x="1259740" y="4859692"/>
            <a:ext cx="183185" cy="18318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椭圆 31"/>
          <p:cNvSpPr/>
          <p:nvPr/>
        </p:nvSpPr>
        <p:spPr>
          <a:xfrm>
            <a:off x="3727329" y="4440354"/>
            <a:ext cx="366369" cy="366369"/>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p:cNvSpPr/>
          <p:nvPr/>
        </p:nvSpPr>
        <p:spPr>
          <a:xfrm>
            <a:off x="2285056" y="4755466"/>
            <a:ext cx="183185" cy="183185"/>
          </a:xfrm>
          <a:prstGeom prst="ellipse">
            <a:avLst/>
          </a:prstGeom>
          <a:solidFill>
            <a:schemeClr val="accent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4" name="椭圆 33"/>
          <p:cNvSpPr/>
          <p:nvPr/>
        </p:nvSpPr>
        <p:spPr>
          <a:xfrm>
            <a:off x="8288850" y="4497086"/>
            <a:ext cx="183185" cy="183185"/>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nvSpPr>
        <p:spPr>
          <a:xfrm>
            <a:off x="10338144" y="4672324"/>
            <a:ext cx="366369" cy="366369"/>
          </a:xfrm>
          <a:prstGeom prst="ellipse">
            <a:avLst/>
          </a:prstGeom>
          <a:solidFill>
            <a:schemeClr val="accent1">
              <a:lumMod val="60000"/>
              <a:lumOff val="4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标题 1"/>
          <p:cNvSpPr>
            <a:spLocks noGrp="1"/>
          </p:cNvSpPr>
          <p:nvPr>
            <p:ph type="title"/>
          </p:nvPr>
        </p:nvSpPr>
        <p:spPr>
          <a:xfrm>
            <a:off x="838200" y="1741714"/>
            <a:ext cx="10515600" cy="2391876"/>
          </a:xfrm>
        </p:spPr>
        <p:txBody>
          <a:bodyPr/>
          <a:lstStyle>
            <a:lvl1pPr algn="ctr">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40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2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par>
                                <p:cTn id="45" presetID="53" presetClass="entr" presetSubtype="16" fill="hold" grpId="0" nodeType="withEffect">
                                  <p:stCondLst>
                                    <p:cond delay="400"/>
                                  </p:stCondLst>
                                  <p:childTnLst>
                                    <p:set>
                                      <p:cBhvr>
                                        <p:cTn id="46" dur="1" fill="hold">
                                          <p:stCondLst>
                                            <p:cond delay="0"/>
                                          </p:stCondLst>
                                        </p:cTn>
                                        <p:tgtEl>
                                          <p:spTgt spid="22"/>
                                        </p:tgtEl>
                                        <p:attrNameLst>
                                          <p:attrName>style.visibility</p:attrName>
                                        </p:attrNameLst>
                                      </p:cBhvr>
                                      <p:to>
                                        <p:strVal val="visible"/>
                                      </p:to>
                                    </p:set>
                                    <p:anim calcmode="lin" valueType="num">
                                      <p:cBhvr>
                                        <p:cTn id="47" dur="500" fill="hold"/>
                                        <p:tgtEl>
                                          <p:spTgt spid="22"/>
                                        </p:tgtEl>
                                        <p:attrNameLst>
                                          <p:attrName>ppt_w</p:attrName>
                                        </p:attrNameLst>
                                      </p:cBhvr>
                                      <p:tavLst>
                                        <p:tav tm="0">
                                          <p:val>
                                            <p:fltVal val="0"/>
                                          </p:val>
                                        </p:tav>
                                        <p:tav tm="100000">
                                          <p:val>
                                            <p:strVal val="#ppt_w"/>
                                          </p:val>
                                        </p:tav>
                                      </p:tavLst>
                                    </p:anim>
                                    <p:anim calcmode="lin" valueType="num">
                                      <p:cBhvr>
                                        <p:cTn id="48" dur="500" fill="hold"/>
                                        <p:tgtEl>
                                          <p:spTgt spid="22"/>
                                        </p:tgtEl>
                                        <p:attrNameLst>
                                          <p:attrName>ppt_h</p:attrName>
                                        </p:attrNameLst>
                                      </p:cBhvr>
                                      <p:tavLst>
                                        <p:tav tm="0">
                                          <p:val>
                                            <p:fltVal val="0"/>
                                          </p:val>
                                        </p:tav>
                                        <p:tav tm="100000">
                                          <p:val>
                                            <p:strVal val="#ppt_h"/>
                                          </p:val>
                                        </p:tav>
                                      </p:tavLst>
                                    </p:anim>
                                    <p:animEffect transition="in" filter="fade">
                                      <p:cBhvr>
                                        <p:cTn id="49" dur="500"/>
                                        <p:tgtEl>
                                          <p:spTgt spid="22"/>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animEffect transition="in" filter="fade">
                                      <p:cBhvr>
                                        <p:cTn id="59" dur="500"/>
                                        <p:tgtEl>
                                          <p:spTgt spid="24"/>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26"/>
                                        </p:tgtEl>
                                        <p:attrNameLst>
                                          <p:attrName>style.visibility</p:attrName>
                                        </p:attrNameLst>
                                      </p:cBhvr>
                                      <p:to>
                                        <p:strVal val="visible"/>
                                      </p:to>
                                    </p:set>
                                    <p:anim calcmode="lin" valueType="num">
                                      <p:cBhvr>
                                        <p:cTn id="67" dur="500" fill="hold"/>
                                        <p:tgtEl>
                                          <p:spTgt spid="26"/>
                                        </p:tgtEl>
                                        <p:attrNameLst>
                                          <p:attrName>ppt_w</p:attrName>
                                        </p:attrNameLst>
                                      </p:cBhvr>
                                      <p:tavLst>
                                        <p:tav tm="0">
                                          <p:val>
                                            <p:fltVal val="0"/>
                                          </p:val>
                                        </p:tav>
                                        <p:tav tm="100000">
                                          <p:val>
                                            <p:strVal val="#ppt_w"/>
                                          </p:val>
                                        </p:tav>
                                      </p:tavLst>
                                    </p:anim>
                                    <p:anim calcmode="lin" valueType="num">
                                      <p:cBhvr>
                                        <p:cTn id="68" dur="500" fill="hold"/>
                                        <p:tgtEl>
                                          <p:spTgt spid="26"/>
                                        </p:tgtEl>
                                        <p:attrNameLst>
                                          <p:attrName>ppt_h</p:attrName>
                                        </p:attrNameLst>
                                      </p:cBhvr>
                                      <p:tavLst>
                                        <p:tav tm="0">
                                          <p:val>
                                            <p:fltVal val="0"/>
                                          </p:val>
                                        </p:tav>
                                        <p:tav tm="100000">
                                          <p:val>
                                            <p:strVal val="#ppt_h"/>
                                          </p:val>
                                        </p:tav>
                                      </p:tavLst>
                                    </p:anim>
                                    <p:animEffect transition="in" filter="fade">
                                      <p:cBhvr>
                                        <p:cTn id="69" dur="500"/>
                                        <p:tgtEl>
                                          <p:spTgt spid="26"/>
                                        </p:tgtEl>
                                      </p:cBhvr>
                                    </p:animEffect>
                                  </p:childTnLst>
                                </p:cTn>
                              </p:par>
                              <p:par>
                                <p:cTn id="70" presetID="53" presetClass="entr" presetSubtype="16" fill="hold" grpId="0" nodeType="withEffect">
                                  <p:stCondLst>
                                    <p:cond delay="200"/>
                                  </p:stCondLst>
                                  <p:childTnLst>
                                    <p:set>
                                      <p:cBhvr>
                                        <p:cTn id="71" dur="1" fill="hold">
                                          <p:stCondLst>
                                            <p:cond delay="0"/>
                                          </p:stCondLst>
                                        </p:cTn>
                                        <p:tgtEl>
                                          <p:spTgt spid="27"/>
                                        </p:tgtEl>
                                        <p:attrNameLst>
                                          <p:attrName>style.visibility</p:attrName>
                                        </p:attrNameLst>
                                      </p:cBhvr>
                                      <p:to>
                                        <p:strVal val="visible"/>
                                      </p:to>
                                    </p:set>
                                    <p:anim calcmode="lin" valueType="num">
                                      <p:cBhvr>
                                        <p:cTn id="72" dur="500" fill="hold"/>
                                        <p:tgtEl>
                                          <p:spTgt spid="27"/>
                                        </p:tgtEl>
                                        <p:attrNameLst>
                                          <p:attrName>ppt_w</p:attrName>
                                        </p:attrNameLst>
                                      </p:cBhvr>
                                      <p:tavLst>
                                        <p:tav tm="0">
                                          <p:val>
                                            <p:fltVal val="0"/>
                                          </p:val>
                                        </p:tav>
                                        <p:tav tm="100000">
                                          <p:val>
                                            <p:strVal val="#ppt_w"/>
                                          </p:val>
                                        </p:tav>
                                      </p:tavLst>
                                    </p:anim>
                                    <p:anim calcmode="lin" valueType="num">
                                      <p:cBhvr>
                                        <p:cTn id="73" dur="500" fill="hold"/>
                                        <p:tgtEl>
                                          <p:spTgt spid="27"/>
                                        </p:tgtEl>
                                        <p:attrNameLst>
                                          <p:attrName>ppt_h</p:attrName>
                                        </p:attrNameLst>
                                      </p:cBhvr>
                                      <p:tavLst>
                                        <p:tav tm="0">
                                          <p:val>
                                            <p:fltVal val="0"/>
                                          </p:val>
                                        </p:tav>
                                        <p:tav tm="100000">
                                          <p:val>
                                            <p:strVal val="#ppt_h"/>
                                          </p:val>
                                        </p:tav>
                                      </p:tavLst>
                                    </p:anim>
                                    <p:animEffect transition="in" filter="fade">
                                      <p:cBhvr>
                                        <p:cTn id="74" dur="500"/>
                                        <p:tgtEl>
                                          <p:spTgt spid="2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p:cTn id="77" dur="500" fill="hold"/>
                                        <p:tgtEl>
                                          <p:spTgt spid="28"/>
                                        </p:tgtEl>
                                        <p:attrNameLst>
                                          <p:attrName>ppt_w</p:attrName>
                                        </p:attrNameLst>
                                      </p:cBhvr>
                                      <p:tavLst>
                                        <p:tav tm="0">
                                          <p:val>
                                            <p:fltVal val="0"/>
                                          </p:val>
                                        </p:tav>
                                        <p:tav tm="100000">
                                          <p:val>
                                            <p:strVal val="#ppt_w"/>
                                          </p:val>
                                        </p:tav>
                                      </p:tavLst>
                                    </p:anim>
                                    <p:anim calcmode="lin" valueType="num">
                                      <p:cBhvr>
                                        <p:cTn id="78" dur="500" fill="hold"/>
                                        <p:tgtEl>
                                          <p:spTgt spid="28"/>
                                        </p:tgtEl>
                                        <p:attrNameLst>
                                          <p:attrName>ppt_h</p:attrName>
                                        </p:attrNameLst>
                                      </p:cBhvr>
                                      <p:tavLst>
                                        <p:tav tm="0">
                                          <p:val>
                                            <p:fltVal val="0"/>
                                          </p:val>
                                        </p:tav>
                                        <p:tav tm="100000">
                                          <p:val>
                                            <p:strVal val="#ppt_h"/>
                                          </p:val>
                                        </p:tav>
                                      </p:tavLst>
                                    </p:anim>
                                    <p:animEffect transition="in" filter="fade">
                                      <p:cBhvr>
                                        <p:cTn id="79" dur="500"/>
                                        <p:tgtEl>
                                          <p:spTgt spid="28"/>
                                        </p:tgtEl>
                                      </p:cBhvr>
                                    </p:animEffect>
                                  </p:childTnLst>
                                </p:cTn>
                              </p:par>
                              <p:par>
                                <p:cTn id="80" presetID="53" presetClass="entr" presetSubtype="16" fill="hold" grpId="0" nodeType="withEffect">
                                  <p:stCondLst>
                                    <p:cond delay="40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30"/>
                                        </p:tgtEl>
                                        <p:attrNameLst>
                                          <p:attrName>style.visibility</p:attrName>
                                        </p:attrNameLst>
                                      </p:cBhvr>
                                      <p:to>
                                        <p:strVal val="visible"/>
                                      </p:to>
                                    </p:set>
                                    <p:anim calcmode="lin" valueType="num">
                                      <p:cBhvr>
                                        <p:cTn id="87" dur="500" fill="hold"/>
                                        <p:tgtEl>
                                          <p:spTgt spid="30"/>
                                        </p:tgtEl>
                                        <p:attrNameLst>
                                          <p:attrName>ppt_w</p:attrName>
                                        </p:attrNameLst>
                                      </p:cBhvr>
                                      <p:tavLst>
                                        <p:tav tm="0">
                                          <p:val>
                                            <p:fltVal val="0"/>
                                          </p:val>
                                        </p:tav>
                                        <p:tav tm="100000">
                                          <p:val>
                                            <p:strVal val="#ppt_w"/>
                                          </p:val>
                                        </p:tav>
                                      </p:tavLst>
                                    </p:anim>
                                    <p:anim calcmode="lin" valueType="num">
                                      <p:cBhvr>
                                        <p:cTn id="88" dur="500" fill="hold"/>
                                        <p:tgtEl>
                                          <p:spTgt spid="30"/>
                                        </p:tgtEl>
                                        <p:attrNameLst>
                                          <p:attrName>ppt_h</p:attrName>
                                        </p:attrNameLst>
                                      </p:cBhvr>
                                      <p:tavLst>
                                        <p:tav tm="0">
                                          <p:val>
                                            <p:fltVal val="0"/>
                                          </p:val>
                                        </p:tav>
                                        <p:tav tm="100000">
                                          <p:val>
                                            <p:strVal val="#ppt_h"/>
                                          </p:val>
                                        </p:tav>
                                      </p:tavLst>
                                    </p:anim>
                                    <p:animEffect transition="in" filter="fade">
                                      <p:cBhvr>
                                        <p:cTn id="89" dur="500"/>
                                        <p:tgtEl>
                                          <p:spTgt spid="30"/>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31"/>
                                        </p:tgtEl>
                                        <p:attrNameLst>
                                          <p:attrName>style.visibility</p:attrName>
                                        </p:attrNameLst>
                                      </p:cBhvr>
                                      <p:to>
                                        <p:strVal val="visible"/>
                                      </p:to>
                                    </p:set>
                                    <p:anim calcmode="lin" valueType="num">
                                      <p:cBhvr>
                                        <p:cTn id="92" dur="500" fill="hold"/>
                                        <p:tgtEl>
                                          <p:spTgt spid="31"/>
                                        </p:tgtEl>
                                        <p:attrNameLst>
                                          <p:attrName>ppt_w</p:attrName>
                                        </p:attrNameLst>
                                      </p:cBhvr>
                                      <p:tavLst>
                                        <p:tav tm="0">
                                          <p:val>
                                            <p:fltVal val="0"/>
                                          </p:val>
                                        </p:tav>
                                        <p:tav tm="100000">
                                          <p:val>
                                            <p:strVal val="#ppt_w"/>
                                          </p:val>
                                        </p:tav>
                                      </p:tavLst>
                                    </p:anim>
                                    <p:anim calcmode="lin" valueType="num">
                                      <p:cBhvr>
                                        <p:cTn id="93" dur="500" fill="hold"/>
                                        <p:tgtEl>
                                          <p:spTgt spid="31"/>
                                        </p:tgtEl>
                                        <p:attrNameLst>
                                          <p:attrName>ppt_h</p:attrName>
                                        </p:attrNameLst>
                                      </p:cBhvr>
                                      <p:tavLst>
                                        <p:tav tm="0">
                                          <p:val>
                                            <p:fltVal val="0"/>
                                          </p:val>
                                        </p:tav>
                                        <p:tav tm="100000">
                                          <p:val>
                                            <p:strVal val="#ppt_h"/>
                                          </p:val>
                                        </p:tav>
                                      </p:tavLst>
                                    </p:anim>
                                    <p:animEffect transition="in" filter="fade">
                                      <p:cBhvr>
                                        <p:cTn id="94" dur="500"/>
                                        <p:tgtEl>
                                          <p:spTgt spid="31"/>
                                        </p:tgtEl>
                                      </p:cBhvr>
                                    </p:animEffect>
                                  </p:childTnLst>
                                </p:cTn>
                              </p:par>
                              <p:par>
                                <p:cTn id="95" presetID="53" presetClass="entr" presetSubtype="16" fill="hold" grpId="0" nodeType="withEffect">
                                  <p:stCondLst>
                                    <p:cond delay="400"/>
                                  </p:stCondLst>
                                  <p:childTnLst>
                                    <p:set>
                                      <p:cBhvr>
                                        <p:cTn id="96" dur="1" fill="hold">
                                          <p:stCondLst>
                                            <p:cond delay="0"/>
                                          </p:stCondLst>
                                        </p:cTn>
                                        <p:tgtEl>
                                          <p:spTgt spid="32"/>
                                        </p:tgtEl>
                                        <p:attrNameLst>
                                          <p:attrName>style.visibility</p:attrName>
                                        </p:attrNameLst>
                                      </p:cBhvr>
                                      <p:to>
                                        <p:strVal val="visible"/>
                                      </p:to>
                                    </p:set>
                                    <p:anim calcmode="lin" valueType="num">
                                      <p:cBhvr>
                                        <p:cTn id="97" dur="500" fill="hold"/>
                                        <p:tgtEl>
                                          <p:spTgt spid="32"/>
                                        </p:tgtEl>
                                        <p:attrNameLst>
                                          <p:attrName>ppt_w</p:attrName>
                                        </p:attrNameLst>
                                      </p:cBhvr>
                                      <p:tavLst>
                                        <p:tav tm="0">
                                          <p:val>
                                            <p:fltVal val="0"/>
                                          </p:val>
                                        </p:tav>
                                        <p:tav tm="100000">
                                          <p:val>
                                            <p:strVal val="#ppt_w"/>
                                          </p:val>
                                        </p:tav>
                                      </p:tavLst>
                                    </p:anim>
                                    <p:anim calcmode="lin" valueType="num">
                                      <p:cBhvr>
                                        <p:cTn id="98" dur="500" fill="hold"/>
                                        <p:tgtEl>
                                          <p:spTgt spid="32"/>
                                        </p:tgtEl>
                                        <p:attrNameLst>
                                          <p:attrName>ppt_h</p:attrName>
                                        </p:attrNameLst>
                                      </p:cBhvr>
                                      <p:tavLst>
                                        <p:tav tm="0">
                                          <p:val>
                                            <p:fltVal val="0"/>
                                          </p:val>
                                        </p:tav>
                                        <p:tav tm="100000">
                                          <p:val>
                                            <p:strVal val="#ppt_h"/>
                                          </p:val>
                                        </p:tav>
                                      </p:tavLst>
                                    </p:anim>
                                    <p:animEffect transition="in" filter="fade">
                                      <p:cBhvr>
                                        <p:cTn id="99" dur="500"/>
                                        <p:tgtEl>
                                          <p:spTgt spid="32"/>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33"/>
                                        </p:tgtEl>
                                        <p:attrNameLst>
                                          <p:attrName>style.visibility</p:attrName>
                                        </p:attrNameLst>
                                      </p:cBhvr>
                                      <p:to>
                                        <p:strVal val="visible"/>
                                      </p:to>
                                    </p:set>
                                    <p:anim calcmode="lin" valueType="num">
                                      <p:cBhvr>
                                        <p:cTn id="102" dur="500" fill="hold"/>
                                        <p:tgtEl>
                                          <p:spTgt spid="33"/>
                                        </p:tgtEl>
                                        <p:attrNameLst>
                                          <p:attrName>ppt_w</p:attrName>
                                        </p:attrNameLst>
                                      </p:cBhvr>
                                      <p:tavLst>
                                        <p:tav tm="0">
                                          <p:val>
                                            <p:fltVal val="0"/>
                                          </p:val>
                                        </p:tav>
                                        <p:tav tm="100000">
                                          <p:val>
                                            <p:strVal val="#ppt_w"/>
                                          </p:val>
                                        </p:tav>
                                      </p:tavLst>
                                    </p:anim>
                                    <p:anim calcmode="lin" valueType="num">
                                      <p:cBhvr>
                                        <p:cTn id="103" dur="500" fill="hold"/>
                                        <p:tgtEl>
                                          <p:spTgt spid="33"/>
                                        </p:tgtEl>
                                        <p:attrNameLst>
                                          <p:attrName>ppt_h</p:attrName>
                                        </p:attrNameLst>
                                      </p:cBhvr>
                                      <p:tavLst>
                                        <p:tav tm="0">
                                          <p:val>
                                            <p:fltVal val="0"/>
                                          </p:val>
                                        </p:tav>
                                        <p:tav tm="100000">
                                          <p:val>
                                            <p:strVal val="#ppt_h"/>
                                          </p:val>
                                        </p:tav>
                                      </p:tavLst>
                                    </p:anim>
                                    <p:animEffect transition="in" filter="fade">
                                      <p:cBhvr>
                                        <p:cTn id="104" dur="500"/>
                                        <p:tgtEl>
                                          <p:spTgt spid="33"/>
                                        </p:tgtEl>
                                      </p:cBhvr>
                                    </p:animEffect>
                                  </p:childTnLst>
                                </p:cTn>
                              </p:par>
                              <p:par>
                                <p:cTn id="105" presetID="53" presetClass="entr" presetSubtype="16" fill="hold" grpId="0" nodeType="withEffect">
                                  <p:stCondLst>
                                    <p:cond delay="200"/>
                                  </p:stCondLst>
                                  <p:childTnLst>
                                    <p:set>
                                      <p:cBhvr>
                                        <p:cTn id="106" dur="1" fill="hold">
                                          <p:stCondLst>
                                            <p:cond delay="0"/>
                                          </p:stCondLst>
                                        </p:cTn>
                                        <p:tgtEl>
                                          <p:spTgt spid="34"/>
                                        </p:tgtEl>
                                        <p:attrNameLst>
                                          <p:attrName>style.visibility</p:attrName>
                                        </p:attrNameLst>
                                      </p:cBhvr>
                                      <p:to>
                                        <p:strVal val="visible"/>
                                      </p:to>
                                    </p:set>
                                    <p:anim calcmode="lin" valueType="num">
                                      <p:cBhvr>
                                        <p:cTn id="107" dur="500" fill="hold"/>
                                        <p:tgtEl>
                                          <p:spTgt spid="34"/>
                                        </p:tgtEl>
                                        <p:attrNameLst>
                                          <p:attrName>ppt_w</p:attrName>
                                        </p:attrNameLst>
                                      </p:cBhvr>
                                      <p:tavLst>
                                        <p:tav tm="0">
                                          <p:val>
                                            <p:fltVal val="0"/>
                                          </p:val>
                                        </p:tav>
                                        <p:tav tm="100000">
                                          <p:val>
                                            <p:strVal val="#ppt_w"/>
                                          </p:val>
                                        </p:tav>
                                      </p:tavLst>
                                    </p:anim>
                                    <p:anim calcmode="lin" valueType="num">
                                      <p:cBhvr>
                                        <p:cTn id="108" dur="500" fill="hold"/>
                                        <p:tgtEl>
                                          <p:spTgt spid="34"/>
                                        </p:tgtEl>
                                        <p:attrNameLst>
                                          <p:attrName>ppt_h</p:attrName>
                                        </p:attrNameLst>
                                      </p:cBhvr>
                                      <p:tavLst>
                                        <p:tav tm="0">
                                          <p:val>
                                            <p:fltVal val="0"/>
                                          </p:val>
                                        </p:tav>
                                        <p:tav tm="100000">
                                          <p:val>
                                            <p:strVal val="#ppt_h"/>
                                          </p:val>
                                        </p:tav>
                                      </p:tavLst>
                                    </p:anim>
                                    <p:animEffect transition="in" filter="fade">
                                      <p:cBhvr>
                                        <p:cTn id="109" dur="500"/>
                                        <p:tgtEl>
                                          <p:spTgt spid="34"/>
                                        </p:tgtEl>
                                      </p:cBhvr>
                                    </p:animEffect>
                                  </p:childTnLst>
                                </p:cTn>
                              </p:par>
                              <p:par>
                                <p:cTn id="110" presetID="53" presetClass="entr" presetSubtype="16" fill="hold" grpId="0" nodeType="withEffect">
                                  <p:stCondLst>
                                    <p:cond delay="200"/>
                                  </p:stCondLst>
                                  <p:childTnLst>
                                    <p:set>
                                      <p:cBhvr>
                                        <p:cTn id="111" dur="1" fill="hold">
                                          <p:stCondLst>
                                            <p:cond delay="0"/>
                                          </p:stCondLst>
                                        </p:cTn>
                                        <p:tgtEl>
                                          <p:spTgt spid="35"/>
                                        </p:tgtEl>
                                        <p:attrNameLst>
                                          <p:attrName>style.visibility</p:attrName>
                                        </p:attrNameLst>
                                      </p:cBhvr>
                                      <p:to>
                                        <p:strVal val="visible"/>
                                      </p:to>
                                    </p:set>
                                    <p:anim calcmode="lin" valueType="num">
                                      <p:cBhvr>
                                        <p:cTn id="112" dur="500" fill="hold"/>
                                        <p:tgtEl>
                                          <p:spTgt spid="35"/>
                                        </p:tgtEl>
                                        <p:attrNameLst>
                                          <p:attrName>ppt_w</p:attrName>
                                        </p:attrNameLst>
                                      </p:cBhvr>
                                      <p:tavLst>
                                        <p:tav tm="0">
                                          <p:val>
                                            <p:fltVal val="0"/>
                                          </p:val>
                                        </p:tav>
                                        <p:tav tm="100000">
                                          <p:val>
                                            <p:strVal val="#ppt_w"/>
                                          </p:val>
                                        </p:tav>
                                      </p:tavLst>
                                    </p:anim>
                                    <p:anim calcmode="lin" valueType="num">
                                      <p:cBhvr>
                                        <p:cTn id="113" dur="500" fill="hold"/>
                                        <p:tgtEl>
                                          <p:spTgt spid="35"/>
                                        </p:tgtEl>
                                        <p:attrNameLst>
                                          <p:attrName>ppt_h</p:attrName>
                                        </p:attrNameLst>
                                      </p:cBhvr>
                                      <p:tavLst>
                                        <p:tav tm="0">
                                          <p:val>
                                            <p:fltVal val="0"/>
                                          </p:val>
                                        </p:tav>
                                        <p:tav tm="100000">
                                          <p:val>
                                            <p:strVal val="#ppt_h"/>
                                          </p:val>
                                        </p:tav>
                                      </p:tavLst>
                                    </p:anim>
                                    <p:animEffect transition="in" filter="fade">
                                      <p:cBhvr>
                                        <p:cTn id="11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P spid="25" grpId="0" bldLvl="0" animBg="1"/>
      <p:bldP spid="26" grpId="0" bldLvl="0" animBg="1"/>
      <p:bldP spid="27" grpId="0" bldLvl="0" animBg="1"/>
      <p:bldP spid="28" grpId="0" bldLvl="0" animBg="1"/>
      <p:bldP spid="29" grpId="0" bldLvl="0" animBg="1"/>
      <p:bldP spid="30" grpId="0" bldLvl="0" animBg="1"/>
      <p:bldP spid="31" grpId="0" bldLvl="0" animBg="1"/>
      <p:bldP spid="32" grpId="0" bldLvl="0" animBg="1"/>
      <p:bldP spid="33" grpId="0" bldLvl="0" animBg="1"/>
      <p:bldP spid="34" grpId="0" bldLvl="0" animBg="1"/>
      <p:bldP spid="35" grpId="0" bldLvl="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2019/3/28</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2019/3/28</a:t>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2019/3/28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2019/3/28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p>
        </p:txBody>
      </p:sp>
      <p:sp>
        <p:nvSpPr>
          <p:cNvPr id="3" name="日期占位符 2"/>
          <p:cNvSpPr>
            <a:spLocks noGrp="1"/>
          </p:cNvSpPr>
          <p:nvPr>
            <p:ph type="dt" sz="half" idx="10"/>
          </p:nvPr>
        </p:nvSpPr>
        <p:spPr/>
        <p:txBody>
          <a:bodyPr/>
          <a:lstStyle/>
          <a:p>
            <a:fld id="{20DD7636-5BE1-44BC-BB5F-15739D9E18E1}" type="datetimeFigureOut">
              <a:rPr lang="zh-CN" altLang="en-US" smtClean="0"/>
              <a:t>2019/3/28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t>‹#›</a:t>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2019/3/28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2019/3/28</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2019/3/28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tags" Target="../tags/tag5.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ags" Target="../tags/tag4.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5" Type="http://schemas.openxmlformats.org/officeDocument/2006/relationships/image" Target="../media/image1.png"/><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tags" Target="../tags/tag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8"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t>2019/3/28</a:t>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userDrawn="1">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rgbClr val="FFFFFF">
              <a:alpha val="5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9"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t>2019/3/28</a:t>
            </a:fld>
            <a:endParaRPr lang="zh-CN" altLang="en-US" dirty="0"/>
          </a:p>
        </p:txBody>
      </p:sp>
      <p:sp>
        <p:nvSpPr>
          <p:cNvPr id="11"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2"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t>‹#›</a:t>
            </a:fld>
            <a:endParaRPr lang="zh-CN" altLang="en-US"/>
          </a:p>
        </p:txBody>
      </p:sp>
      <p:sp>
        <p:nvSpPr>
          <p:cNvPr id="2"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slideLayout" Target="../slideLayouts/slideLayout12.xml"/><Relationship Id="rId7" Type="http://schemas.openxmlformats.org/officeDocument/2006/relationships/diagramLayout" Target="../diagrams/layout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diagramData" Target="../diagrams/data1.xml"/><Relationship Id="rId5" Type="http://schemas.openxmlformats.org/officeDocument/2006/relationships/image" Target="../media/image5.png"/><Relationship Id="rId10" Type="http://schemas.microsoft.com/office/2007/relationships/diagramDrawing" Target="../diagrams/drawing1.xml"/><Relationship Id="rId4" Type="http://schemas.openxmlformats.org/officeDocument/2006/relationships/image" Target="../media/image4.png"/><Relationship Id="rId9" Type="http://schemas.openxmlformats.org/officeDocument/2006/relationships/diagramColors" Target="../diagrams/colors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image" Target="../media/image24.png"/><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image" Target="../media/image6.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image" Target="../media/image5.png"/><Relationship Id="rId5" Type="http://schemas.openxmlformats.org/officeDocument/2006/relationships/tags" Target="../tags/tag11.xml"/><Relationship Id="rId10" Type="http://schemas.openxmlformats.org/officeDocument/2006/relationships/image" Target="../media/image4.png"/><Relationship Id="rId4" Type="http://schemas.openxmlformats.org/officeDocument/2006/relationships/tags" Target="../tags/tag10.xml"/><Relationship Id="rId9"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slideLayout" Target="../slideLayouts/slideLayout14.xml"/><Relationship Id="rId7" Type="http://schemas.openxmlformats.org/officeDocument/2006/relationships/image" Target="../media/image28.jpeg"/><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notesSlide" Target="../notesSlides/notesSlide2.xml"/><Relationship Id="rId9" Type="http://schemas.openxmlformats.org/officeDocument/2006/relationships/image" Target="../media/image30.jpeg"/></Relationships>
</file>

<file path=ppt/slides/_rels/slide2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8" Type="http://schemas.openxmlformats.org/officeDocument/2006/relationships/tags" Target="../tags/tag37.xml"/><Relationship Id="rId13" Type="http://schemas.openxmlformats.org/officeDocument/2006/relationships/tags" Target="../tags/tag42.xml"/><Relationship Id="rId3" Type="http://schemas.openxmlformats.org/officeDocument/2006/relationships/tags" Target="../tags/tag32.xml"/><Relationship Id="rId7" Type="http://schemas.openxmlformats.org/officeDocument/2006/relationships/tags" Target="../tags/tag36.xml"/><Relationship Id="rId12" Type="http://schemas.openxmlformats.org/officeDocument/2006/relationships/tags" Target="../tags/tag41.xml"/><Relationship Id="rId17" Type="http://schemas.openxmlformats.org/officeDocument/2006/relationships/notesSlide" Target="../notesSlides/notesSlide3.xml"/><Relationship Id="rId2" Type="http://schemas.openxmlformats.org/officeDocument/2006/relationships/tags" Target="../tags/tag31.xml"/><Relationship Id="rId16" Type="http://schemas.openxmlformats.org/officeDocument/2006/relationships/slideLayout" Target="../slideLayouts/slideLayout17.xml"/><Relationship Id="rId1" Type="http://schemas.openxmlformats.org/officeDocument/2006/relationships/tags" Target="../tags/tag30.xml"/><Relationship Id="rId6" Type="http://schemas.openxmlformats.org/officeDocument/2006/relationships/tags" Target="../tags/tag35.xml"/><Relationship Id="rId11" Type="http://schemas.openxmlformats.org/officeDocument/2006/relationships/tags" Target="../tags/tag40.xml"/><Relationship Id="rId5" Type="http://schemas.openxmlformats.org/officeDocument/2006/relationships/tags" Target="../tags/tag34.xml"/><Relationship Id="rId15" Type="http://schemas.openxmlformats.org/officeDocument/2006/relationships/tags" Target="../tags/tag44.xml"/><Relationship Id="rId10" Type="http://schemas.openxmlformats.org/officeDocument/2006/relationships/tags" Target="../tags/tag39.xml"/><Relationship Id="rId4" Type="http://schemas.openxmlformats.org/officeDocument/2006/relationships/tags" Target="../tags/tag33.xml"/><Relationship Id="rId9" Type="http://schemas.openxmlformats.org/officeDocument/2006/relationships/tags" Target="../tags/tag38.xml"/><Relationship Id="rId14" Type="http://schemas.openxmlformats.org/officeDocument/2006/relationships/tags" Target="../tags/tag43.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17.xml"/><Relationship Id="rId3" Type="http://schemas.openxmlformats.org/officeDocument/2006/relationships/tags" Target="../tags/tag47.xml"/><Relationship Id="rId7" Type="http://schemas.openxmlformats.org/officeDocument/2006/relationships/tags" Target="../tags/tag5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9" Type="http://schemas.openxmlformats.org/officeDocument/2006/relationships/notesSlide" Target="../notesSlides/notesSlide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6.xml"/><Relationship Id="rId1" Type="http://schemas.openxmlformats.org/officeDocument/2006/relationships/tags" Target="../tags/tag5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8.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9.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411896" y="1675572"/>
            <a:ext cx="9144000" cy="1222581"/>
          </a:xfrm>
        </p:spPr>
        <p:txBody>
          <a:bodyPr>
            <a:normAutofit/>
          </a:bodyPr>
          <a:lstStyle/>
          <a:p>
            <a:r>
              <a:rPr lang="zh-CN" altLang="en-US" sz="5400" dirty="0"/>
              <a:t>实验动物伦理福利审查</a:t>
            </a:r>
          </a:p>
        </p:txBody>
      </p:sp>
      <p:sp>
        <p:nvSpPr>
          <p:cNvPr id="3" name="副标题 2"/>
          <p:cNvSpPr>
            <a:spLocks noGrp="1"/>
          </p:cNvSpPr>
          <p:nvPr>
            <p:ph type="subTitle" idx="1"/>
          </p:nvPr>
        </p:nvSpPr>
        <p:spPr>
          <a:xfrm>
            <a:off x="5261599" y="3454440"/>
            <a:ext cx="6617212" cy="1609168"/>
          </a:xfrm>
        </p:spPr>
        <p:txBody>
          <a:bodyPr>
            <a:normAutofit/>
          </a:bodyPr>
          <a:lstStyle/>
          <a:p>
            <a:pPr>
              <a:lnSpc>
                <a:spcPct val="150000"/>
              </a:lnSpc>
            </a:pPr>
            <a:r>
              <a:rPr lang="zh-CN" altLang="en-US" sz="3200" b="1" dirty="0">
                <a:solidFill>
                  <a:srgbClr val="000000"/>
                </a:solidFill>
                <a:latin typeface="+mj-lt"/>
                <a:ea typeface="+mj-ea"/>
                <a:cs typeface="+mj-cs"/>
              </a:rPr>
              <a:t>袁  宝  </a:t>
            </a:r>
            <a:r>
              <a:rPr lang="zh-CN" altLang="en-US" sz="2000" b="1" dirty="0">
                <a:solidFill>
                  <a:srgbClr val="000000"/>
                </a:solidFill>
                <a:latin typeface="+mj-lt"/>
                <a:ea typeface="+mj-ea"/>
                <a:cs typeface="+mj-cs"/>
              </a:rPr>
              <a:t>副教授</a:t>
            </a:r>
            <a:r>
              <a:rPr lang="en-US" altLang="zh-CN" sz="2000" b="1" dirty="0">
                <a:solidFill>
                  <a:srgbClr val="000000"/>
                </a:solidFill>
                <a:latin typeface="+mj-lt"/>
                <a:ea typeface="+mj-ea"/>
                <a:cs typeface="+mj-cs"/>
              </a:rPr>
              <a:t>/</a:t>
            </a:r>
            <a:r>
              <a:rPr lang="zh-CN" altLang="en-US" sz="2000" b="1" dirty="0">
                <a:solidFill>
                  <a:srgbClr val="000000"/>
                </a:solidFill>
                <a:latin typeface="+mj-lt"/>
                <a:ea typeface="+mj-ea"/>
                <a:cs typeface="+mj-cs"/>
              </a:rPr>
              <a:t>博士生导师</a:t>
            </a:r>
            <a:endParaRPr lang="zh-CN" altLang="en-US" sz="3200" b="1" dirty="0">
              <a:solidFill>
                <a:srgbClr val="000000"/>
              </a:solidFill>
              <a:latin typeface="+mj-lt"/>
              <a:ea typeface="+mj-ea"/>
              <a:cs typeface="+mj-cs"/>
            </a:endParaRPr>
          </a:p>
          <a:p>
            <a:pPr>
              <a:lnSpc>
                <a:spcPct val="150000"/>
              </a:lnSpc>
            </a:pPr>
            <a:r>
              <a:rPr lang="zh-CN" altLang="en-US" sz="3200" b="1" dirty="0">
                <a:solidFill>
                  <a:srgbClr val="000000"/>
                </a:solidFill>
                <a:latin typeface="+mj-lt"/>
                <a:ea typeface="+mj-ea"/>
                <a:cs typeface="+mj-cs"/>
              </a:rPr>
              <a:t>实验动物中心</a:t>
            </a:r>
            <a:endParaRPr lang="en-US" altLang="zh-CN" sz="3200" b="1" dirty="0">
              <a:solidFill>
                <a:srgbClr val="000000"/>
              </a:solidFill>
              <a:latin typeface="+mj-lt"/>
              <a:ea typeface="+mj-ea"/>
              <a:cs typeface="+mj-cs"/>
            </a:endParaRPr>
          </a:p>
        </p:txBody>
      </p:sp>
      <p:pic>
        <p:nvPicPr>
          <p:cNvPr id="4" name="图片 3"/>
          <p:cNvPicPr>
            <a:picLocks noChangeAspect="1"/>
          </p:cNvPicPr>
          <p:nvPr/>
        </p:nvPicPr>
        <p:blipFill>
          <a:blip r:embed="rId2"/>
          <a:stretch>
            <a:fillRect/>
          </a:stretch>
        </p:blipFill>
        <p:spPr>
          <a:xfrm>
            <a:off x="0" y="19810"/>
            <a:ext cx="6251310" cy="122258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686140" y="843073"/>
            <a:ext cx="5099460" cy="4628813"/>
          </a:xfrm>
        </p:spPr>
        <p:txBody>
          <a:bodyPr>
            <a:normAutofit/>
          </a:bodyPr>
          <a:lstStyle/>
          <a:p>
            <a:pPr>
              <a:lnSpc>
                <a:spcPct val="150000"/>
              </a:lnSpc>
            </a:pPr>
            <a:r>
              <a:rPr lang="en-US" altLang="zh-CN" dirty="0">
                <a:solidFill>
                  <a:srgbClr val="000000"/>
                </a:solidFill>
              </a:rPr>
              <a:t>2011</a:t>
            </a:r>
            <a:r>
              <a:rPr lang="zh-CN" altLang="en-US" dirty="0">
                <a:solidFill>
                  <a:srgbClr val="000000"/>
                </a:solidFill>
              </a:rPr>
              <a:t>年，哈佛医学院、</a:t>
            </a:r>
            <a:r>
              <a:rPr lang="en-US" altLang="zh-CN" dirty="0">
                <a:solidFill>
                  <a:srgbClr val="000000"/>
                </a:solidFill>
              </a:rPr>
              <a:t>Nature</a:t>
            </a:r>
            <a:r>
              <a:rPr lang="zh-CN" altLang="en-US" dirty="0">
                <a:solidFill>
                  <a:srgbClr val="000000"/>
                </a:solidFill>
              </a:rPr>
              <a:t>上发表过一篇</a:t>
            </a:r>
            <a:r>
              <a:rPr lang="en-US" altLang="zh-CN" dirty="0">
                <a:solidFill>
                  <a:srgbClr val="000000"/>
                </a:solidFill>
              </a:rPr>
              <a:t>Letter</a:t>
            </a:r>
            <a:r>
              <a:rPr lang="zh-CN" altLang="en-US" dirty="0">
                <a:solidFill>
                  <a:srgbClr val="000000"/>
                </a:solidFill>
              </a:rPr>
              <a:t>，他们证实了一种名为</a:t>
            </a:r>
            <a:r>
              <a:rPr lang="en-US" altLang="zh-CN" dirty="0" err="1">
                <a:solidFill>
                  <a:srgbClr val="000000"/>
                </a:solidFill>
              </a:rPr>
              <a:t>piperlongumine</a:t>
            </a:r>
            <a:r>
              <a:rPr lang="zh-CN" altLang="en-US" dirty="0">
                <a:solidFill>
                  <a:srgbClr val="000000"/>
                </a:solidFill>
              </a:rPr>
              <a:t>（</a:t>
            </a:r>
            <a:r>
              <a:rPr lang="en-US" altLang="zh-CN" dirty="0">
                <a:solidFill>
                  <a:srgbClr val="000000"/>
                </a:solidFill>
              </a:rPr>
              <a:t>PL</a:t>
            </a:r>
            <a:r>
              <a:rPr lang="zh-CN" altLang="en-US" dirty="0">
                <a:solidFill>
                  <a:srgbClr val="000000"/>
                </a:solidFill>
              </a:rPr>
              <a:t>）的小分子具有抗癌作用。</a:t>
            </a:r>
            <a:endParaRPr lang="en-US" altLang="zh-CN" dirty="0">
              <a:solidFill>
                <a:srgbClr val="000000"/>
              </a:solidFill>
            </a:endParaRPr>
          </a:p>
          <a:p>
            <a:pPr>
              <a:lnSpc>
                <a:spcPct val="150000"/>
              </a:lnSpc>
            </a:pPr>
            <a:r>
              <a:rPr lang="en-US" altLang="zh-CN" dirty="0">
                <a:solidFill>
                  <a:srgbClr val="000000"/>
                </a:solidFill>
              </a:rPr>
              <a:t>2012</a:t>
            </a:r>
            <a:r>
              <a:rPr lang="zh-CN" altLang="en-US" dirty="0">
                <a:solidFill>
                  <a:srgbClr val="000000"/>
                </a:solidFill>
              </a:rPr>
              <a:t>年，</a:t>
            </a:r>
            <a:r>
              <a:rPr lang="en-US" altLang="zh-CN" dirty="0">
                <a:solidFill>
                  <a:srgbClr val="000000"/>
                </a:solidFill>
              </a:rPr>
              <a:t>2015</a:t>
            </a:r>
            <a:r>
              <a:rPr lang="zh-CN" altLang="en-US" dirty="0">
                <a:solidFill>
                  <a:srgbClr val="000000"/>
                </a:solidFill>
              </a:rPr>
              <a:t>年，原作者们再次在</a:t>
            </a:r>
            <a:r>
              <a:rPr lang="en-US" altLang="zh-CN" dirty="0">
                <a:solidFill>
                  <a:srgbClr val="000000"/>
                </a:solidFill>
              </a:rPr>
              <a:t>Nature</a:t>
            </a:r>
            <a:r>
              <a:rPr lang="zh-CN" altLang="en-US" dirty="0">
                <a:solidFill>
                  <a:srgbClr val="000000"/>
                </a:solidFill>
              </a:rPr>
              <a:t>上发表了</a:t>
            </a:r>
            <a:r>
              <a:rPr lang="en-US" altLang="zh-CN" dirty="0">
                <a:solidFill>
                  <a:srgbClr val="000000"/>
                </a:solidFill>
              </a:rPr>
              <a:t>2</a:t>
            </a:r>
            <a:r>
              <a:rPr lang="zh-CN" altLang="en-US" dirty="0">
                <a:solidFill>
                  <a:srgbClr val="000000"/>
                </a:solidFill>
              </a:rPr>
              <a:t>次勘误</a:t>
            </a:r>
            <a:r>
              <a:rPr lang="en-US" altLang="zh-CN" dirty="0">
                <a:solidFill>
                  <a:srgbClr val="000000"/>
                </a:solidFill>
              </a:rPr>
              <a:t>.</a:t>
            </a:r>
          </a:p>
          <a:p>
            <a:pPr>
              <a:lnSpc>
                <a:spcPct val="150000"/>
              </a:lnSpc>
            </a:pPr>
            <a:r>
              <a:rPr lang="en-US" altLang="zh-CN" dirty="0">
                <a:solidFill>
                  <a:srgbClr val="000000"/>
                </a:solidFill>
              </a:rPr>
              <a:t>2018</a:t>
            </a:r>
            <a:r>
              <a:rPr lang="zh-CN" altLang="en-US" dirty="0">
                <a:solidFill>
                  <a:srgbClr val="000000"/>
                </a:solidFill>
              </a:rPr>
              <a:t>年</a:t>
            </a:r>
            <a:r>
              <a:rPr lang="en-US" altLang="zh-CN" dirty="0">
                <a:solidFill>
                  <a:srgbClr val="000000"/>
                </a:solidFill>
              </a:rPr>
              <a:t>7</a:t>
            </a:r>
            <a:r>
              <a:rPr lang="zh-CN" altLang="en-US" dirty="0">
                <a:solidFill>
                  <a:srgbClr val="000000"/>
                </a:solidFill>
              </a:rPr>
              <a:t>月，撤稿。</a:t>
            </a:r>
            <a:endParaRPr lang="en-US" altLang="zh-CN" dirty="0">
              <a:solidFill>
                <a:srgbClr val="000000"/>
              </a:solidFill>
            </a:endParaRPr>
          </a:p>
          <a:p>
            <a:endParaRPr lang="zh-CN" altLang="en-US" dirty="0">
              <a:solidFill>
                <a:srgbClr val="000000"/>
              </a:solidFill>
            </a:endParaRPr>
          </a:p>
        </p:txBody>
      </p:sp>
      <p:pic>
        <p:nvPicPr>
          <p:cNvPr id="4" name="图片 3"/>
          <p:cNvPicPr>
            <a:picLocks noChangeAspect="1"/>
          </p:cNvPicPr>
          <p:nvPr/>
        </p:nvPicPr>
        <p:blipFill>
          <a:blip r:embed="rId2"/>
          <a:stretch>
            <a:fillRect/>
          </a:stretch>
        </p:blipFill>
        <p:spPr>
          <a:xfrm>
            <a:off x="146462" y="116881"/>
            <a:ext cx="6111290" cy="2218481"/>
          </a:xfrm>
          <a:prstGeom prst="rect">
            <a:avLst/>
          </a:prstGeom>
        </p:spPr>
      </p:pic>
      <p:pic>
        <p:nvPicPr>
          <p:cNvPr id="5" name="图片 4"/>
          <p:cNvPicPr>
            <a:picLocks noChangeAspect="1"/>
          </p:cNvPicPr>
          <p:nvPr/>
        </p:nvPicPr>
        <p:blipFill>
          <a:blip r:embed="rId3"/>
          <a:stretch>
            <a:fillRect/>
          </a:stretch>
        </p:blipFill>
        <p:spPr>
          <a:xfrm>
            <a:off x="146462" y="2304157"/>
            <a:ext cx="6111290" cy="2116427"/>
          </a:xfrm>
          <a:prstGeom prst="rect">
            <a:avLst/>
          </a:prstGeom>
        </p:spPr>
      </p:pic>
      <p:pic>
        <p:nvPicPr>
          <p:cNvPr id="6" name="图片 5"/>
          <p:cNvPicPr>
            <a:picLocks noChangeAspect="1"/>
          </p:cNvPicPr>
          <p:nvPr/>
        </p:nvPicPr>
        <p:blipFill>
          <a:blip r:embed="rId4"/>
          <a:stretch>
            <a:fillRect/>
          </a:stretch>
        </p:blipFill>
        <p:spPr>
          <a:xfrm>
            <a:off x="156029" y="4293265"/>
            <a:ext cx="6101723" cy="25647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8788" y="4397829"/>
            <a:ext cx="11282546" cy="2140924"/>
          </a:xfrm>
        </p:spPr>
        <p:txBody>
          <a:bodyPr>
            <a:normAutofit fontScale="92500" lnSpcReduction="20000"/>
          </a:bodyPr>
          <a:lstStyle/>
          <a:p>
            <a:pPr>
              <a:lnSpc>
                <a:spcPct val="150000"/>
              </a:lnSpc>
            </a:pPr>
            <a:r>
              <a:rPr lang="en-US" altLang="zh-CN" dirty="0">
                <a:solidFill>
                  <a:srgbClr val="000000"/>
                </a:solidFill>
              </a:rPr>
              <a:t>This article has been retracted at the request of the author. </a:t>
            </a:r>
          </a:p>
          <a:p>
            <a:pPr>
              <a:lnSpc>
                <a:spcPct val="150000"/>
              </a:lnSpc>
            </a:pPr>
            <a:r>
              <a:rPr lang="en-US" altLang="zh-CN" dirty="0">
                <a:solidFill>
                  <a:srgbClr val="000000"/>
                </a:solidFill>
              </a:rPr>
              <a:t>This original article did not receive an approval by the Animal Experiment Review Board of the Laboratory Animal Research Center of </a:t>
            </a:r>
            <a:r>
              <a:rPr lang="en-US" altLang="zh-CN" dirty="0" err="1">
                <a:solidFill>
                  <a:srgbClr val="000000"/>
                </a:solidFill>
              </a:rPr>
              <a:t>Konkuk</a:t>
            </a:r>
            <a:r>
              <a:rPr lang="en-US" altLang="zh-CN" dirty="0">
                <a:solidFill>
                  <a:srgbClr val="000000"/>
                </a:solidFill>
              </a:rPr>
              <a:t> University. </a:t>
            </a:r>
          </a:p>
          <a:p>
            <a:pPr>
              <a:lnSpc>
                <a:spcPct val="150000"/>
              </a:lnSpc>
            </a:pPr>
            <a:r>
              <a:rPr lang="zh-CN" altLang="en-US" dirty="0">
                <a:solidFill>
                  <a:srgbClr val="FF0000"/>
                </a:solidFill>
              </a:rPr>
              <a:t>伪造所在大学伦理福利审查，被迫要求撤稿！</a:t>
            </a:r>
            <a:endParaRPr lang="en-US" altLang="zh-CN" dirty="0">
              <a:solidFill>
                <a:srgbClr val="FF0000"/>
              </a:solidFill>
            </a:endParaRPr>
          </a:p>
        </p:txBody>
      </p:sp>
      <p:pic>
        <p:nvPicPr>
          <p:cNvPr id="2" name="图片 1"/>
          <p:cNvPicPr>
            <a:picLocks noChangeAspect="1"/>
          </p:cNvPicPr>
          <p:nvPr/>
        </p:nvPicPr>
        <p:blipFill>
          <a:blip r:embed="rId2"/>
          <a:stretch>
            <a:fillRect/>
          </a:stretch>
        </p:blipFill>
        <p:spPr>
          <a:xfrm>
            <a:off x="630666" y="319247"/>
            <a:ext cx="10327620" cy="385316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B0A1B4-A932-4400-900F-151E6EA29A04}"/>
              </a:ext>
            </a:extLst>
          </p:cNvPr>
          <p:cNvSpPr>
            <a:spLocks noGrp="1"/>
          </p:cNvSpPr>
          <p:nvPr>
            <p:ph type="title"/>
          </p:nvPr>
        </p:nvSpPr>
        <p:spPr>
          <a:xfrm>
            <a:off x="533399" y="164235"/>
            <a:ext cx="10515600" cy="806175"/>
          </a:xfrm>
        </p:spPr>
        <p:txBody>
          <a:bodyPr>
            <a:normAutofit/>
          </a:bodyPr>
          <a:lstStyle/>
          <a:p>
            <a:r>
              <a:rPr lang="zh-CN" altLang="en-US" dirty="0"/>
              <a:t>现状：</a:t>
            </a:r>
          </a:p>
        </p:txBody>
      </p:sp>
      <p:sp>
        <p:nvSpPr>
          <p:cNvPr id="4" name="内容占位符 2">
            <a:extLst>
              <a:ext uri="{FF2B5EF4-FFF2-40B4-BE49-F238E27FC236}">
                <a16:creationId xmlns:a16="http://schemas.microsoft.com/office/drawing/2014/main" id="{C112A43D-2AC5-432C-8514-F144D660F491}"/>
              </a:ext>
            </a:extLst>
          </p:cNvPr>
          <p:cNvSpPr>
            <a:spLocks noGrp="1"/>
          </p:cNvSpPr>
          <p:nvPr>
            <p:ph idx="1"/>
          </p:nvPr>
        </p:nvSpPr>
        <p:spPr>
          <a:xfrm>
            <a:off x="838200" y="1155867"/>
            <a:ext cx="10515600" cy="3984170"/>
          </a:xfrm>
        </p:spPr>
        <p:txBody>
          <a:bodyPr>
            <a:noAutofit/>
          </a:bodyPr>
          <a:lstStyle/>
          <a:p>
            <a:pPr>
              <a:lnSpc>
                <a:spcPct val="150000"/>
              </a:lnSpc>
            </a:pPr>
            <a:r>
              <a:rPr lang="zh-CN" altLang="en-US" sz="2800" dirty="0">
                <a:solidFill>
                  <a:schemeClr val="tx2">
                    <a:lumMod val="50000"/>
                  </a:schemeClr>
                </a:solidFill>
              </a:rPr>
              <a:t>约</a:t>
            </a:r>
            <a:r>
              <a:rPr lang="en-US" altLang="zh-CN" sz="2800" dirty="0">
                <a:solidFill>
                  <a:schemeClr val="tx2">
                    <a:lumMod val="50000"/>
                  </a:schemeClr>
                </a:solidFill>
              </a:rPr>
              <a:t>50%</a:t>
            </a:r>
            <a:r>
              <a:rPr lang="zh-CN" altLang="en-US" sz="2800" dirty="0">
                <a:solidFill>
                  <a:schemeClr val="tx2">
                    <a:lumMod val="50000"/>
                  </a:schemeClr>
                </a:solidFill>
              </a:rPr>
              <a:t>左右论文发表过程中伪造“吉林大学实验动物伦理福利委员会” 审核。</a:t>
            </a:r>
            <a:endParaRPr lang="en-US" altLang="zh-CN" sz="2800" dirty="0">
              <a:solidFill>
                <a:schemeClr val="tx2">
                  <a:lumMod val="50000"/>
                </a:schemeClr>
              </a:solidFill>
            </a:endParaRPr>
          </a:p>
          <a:p>
            <a:pPr>
              <a:lnSpc>
                <a:spcPct val="150000"/>
              </a:lnSpc>
            </a:pPr>
            <a:r>
              <a:rPr lang="en-US" altLang="zh-CN" sz="2800" dirty="0">
                <a:solidFill>
                  <a:schemeClr val="tx2">
                    <a:lumMod val="50000"/>
                  </a:schemeClr>
                </a:solidFill>
              </a:rPr>
              <a:t> </a:t>
            </a:r>
            <a:r>
              <a:rPr lang="zh-CN" altLang="en-US" sz="2800" dirty="0">
                <a:solidFill>
                  <a:schemeClr val="tx2">
                    <a:lumMod val="50000"/>
                  </a:schemeClr>
                </a:solidFill>
              </a:rPr>
              <a:t>对自己的学术声誉严重不负责任。</a:t>
            </a:r>
            <a:endParaRPr lang="en-US" altLang="zh-CN" sz="2800" dirty="0">
              <a:solidFill>
                <a:schemeClr val="tx2">
                  <a:lumMod val="50000"/>
                </a:schemeClr>
              </a:solidFill>
            </a:endParaRPr>
          </a:p>
          <a:p>
            <a:pPr>
              <a:lnSpc>
                <a:spcPct val="150000"/>
              </a:lnSpc>
            </a:pPr>
            <a:r>
              <a:rPr lang="zh-CN" altLang="en-US" sz="2800" dirty="0">
                <a:solidFill>
                  <a:schemeClr val="tx2">
                    <a:lumMod val="50000"/>
                  </a:schemeClr>
                </a:solidFill>
              </a:rPr>
              <a:t>已完成</a:t>
            </a:r>
            <a:r>
              <a:rPr lang="en-US" altLang="zh-CN" sz="2800" dirty="0">
                <a:solidFill>
                  <a:schemeClr val="tx2">
                    <a:lumMod val="50000"/>
                  </a:schemeClr>
                </a:solidFill>
              </a:rPr>
              <a:t>2018</a:t>
            </a:r>
            <a:r>
              <a:rPr lang="zh-CN" altLang="en-US" sz="2800" dirty="0">
                <a:solidFill>
                  <a:schemeClr val="tx2">
                    <a:lumMod val="50000"/>
                  </a:schemeClr>
                </a:solidFill>
              </a:rPr>
              <a:t>年</a:t>
            </a:r>
            <a:r>
              <a:rPr lang="en-US" altLang="zh-CN" sz="2800" dirty="0">
                <a:solidFill>
                  <a:schemeClr val="tx2">
                    <a:lumMod val="50000"/>
                  </a:schemeClr>
                </a:solidFill>
              </a:rPr>
              <a:t>1</a:t>
            </a:r>
            <a:r>
              <a:rPr lang="zh-CN" altLang="en-US" sz="2800" dirty="0">
                <a:solidFill>
                  <a:schemeClr val="tx2">
                    <a:lumMod val="50000"/>
                  </a:schemeClr>
                </a:solidFill>
              </a:rPr>
              <a:t>月</a:t>
            </a:r>
            <a:r>
              <a:rPr lang="en-US" altLang="zh-CN" sz="2800" dirty="0">
                <a:solidFill>
                  <a:schemeClr val="tx2">
                    <a:lumMod val="50000"/>
                  </a:schemeClr>
                </a:solidFill>
              </a:rPr>
              <a:t>-2019</a:t>
            </a:r>
            <a:r>
              <a:rPr lang="zh-CN" altLang="en-US" sz="2800" dirty="0">
                <a:solidFill>
                  <a:schemeClr val="tx2">
                    <a:lumMod val="50000"/>
                  </a:schemeClr>
                </a:solidFill>
              </a:rPr>
              <a:t>年</a:t>
            </a:r>
            <a:r>
              <a:rPr lang="en-US" altLang="zh-CN" sz="2800" dirty="0">
                <a:solidFill>
                  <a:schemeClr val="tx2">
                    <a:lumMod val="50000"/>
                  </a:schemeClr>
                </a:solidFill>
              </a:rPr>
              <a:t>2</a:t>
            </a:r>
            <a:r>
              <a:rPr lang="zh-CN" altLang="en-US" sz="2800" dirty="0">
                <a:solidFill>
                  <a:schemeClr val="tx2">
                    <a:lumMod val="50000"/>
                  </a:schemeClr>
                </a:solidFill>
              </a:rPr>
              <a:t>月，涉嫌伪造伦理审核论文的初筛，下一步委员会将逐个向论文的通讯作者发邮件！</a:t>
            </a:r>
            <a:endParaRPr lang="en-US" altLang="zh-CN" sz="2800" dirty="0">
              <a:solidFill>
                <a:schemeClr val="tx2">
                  <a:lumMod val="50000"/>
                </a:schemeClr>
              </a:solidFill>
            </a:endParaRPr>
          </a:p>
          <a:p>
            <a:pPr>
              <a:lnSpc>
                <a:spcPct val="150000"/>
              </a:lnSpc>
            </a:pPr>
            <a:endParaRPr lang="en-US" altLang="zh-CN" sz="2800" dirty="0">
              <a:solidFill>
                <a:schemeClr val="tx2">
                  <a:lumMod val="50000"/>
                </a:schemeClr>
              </a:solidFill>
            </a:endParaRPr>
          </a:p>
        </p:txBody>
      </p:sp>
    </p:spTree>
    <p:extLst>
      <p:ext uri="{BB962C8B-B14F-4D97-AF65-F5344CB8AC3E}">
        <p14:creationId xmlns:p14="http://schemas.microsoft.com/office/powerpoint/2010/main" val="35957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CA375A-B7A3-4899-B92E-0EDA596D9196}"/>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2B3DAC10-D7DA-478E-AC8F-9EBA06690C43}"/>
              </a:ext>
            </a:extLst>
          </p:cNvPr>
          <p:cNvSpPr>
            <a:spLocks noGrp="1"/>
          </p:cNvSpPr>
          <p:nvPr>
            <p:ph idx="1"/>
          </p:nvPr>
        </p:nvSpPr>
        <p:spPr/>
        <p:txBody>
          <a:bodyPr/>
          <a:lstStyle/>
          <a:p>
            <a:endParaRPr lang="zh-CN" altLang="en-US" dirty="0"/>
          </a:p>
        </p:txBody>
      </p:sp>
      <p:pic>
        <p:nvPicPr>
          <p:cNvPr id="4" name="图片 3">
            <a:extLst>
              <a:ext uri="{FF2B5EF4-FFF2-40B4-BE49-F238E27FC236}">
                <a16:creationId xmlns:a16="http://schemas.microsoft.com/office/drawing/2014/main" id="{8BA0BF4E-852A-4613-A769-523F420653F2}"/>
              </a:ext>
            </a:extLst>
          </p:cNvPr>
          <p:cNvPicPr>
            <a:picLocks noChangeAspect="1"/>
          </p:cNvPicPr>
          <p:nvPr/>
        </p:nvPicPr>
        <p:blipFill>
          <a:blip r:embed="rId2"/>
          <a:stretch>
            <a:fillRect/>
          </a:stretch>
        </p:blipFill>
        <p:spPr>
          <a:xfrm>
            <a:off x="0" y="154428"/>
            <a:ext cx="6701513" cy="6022535"/>
          </a:xfrm>
          <a:prstGeom prst="rect">
            <a:avLst/>
          </a:prstGeom>
        </p:spPr>
      </p:pic>
      <p:pic>
        <p:nvPicPr>
          <p:cNvPr id="5" name="图片 4">
            <a:extLst>
              <a:ext uri="{FF2B5EF4-FFF2-40B4-BE49-F238E27FC236}">
                <a16:creationId xmlns:a16="http://schemas.microsoft.com/office/drawing/2014/main" id="{78233778-2063-4B08-B8EC-9AA0BC14964F}"/>
              </a:ext>
            </a:extLst>
          </p:cNvPr>
          <p:cNvPicPr>
            <a:picLocks noChangeAspect="1"/>
          </p:cNvPicPr>
          <p:nvPr/>
        </p:nvPicPr>
        <p:blipFill>
          <a:blip r:embed="rId3"/>
          <a:stretch>
            <a:fillRect/>
          </a:stretch>
        </p:blipFill>
        <p:spPr>
          <a:xfrm>
            <a:off x="7004946" y="154428"/>
            <a:ext cx="5109959" cy="6703572"/>
          </a:xfrm>
          <a:prstGeom prst="rect">
            <a:avLst/>
          </a:prstGeom>
        </p:spPr>
      </p:pic>
    </p:spTree>
    <p:extLst>
      <p:ext uri="{BB962C8B-B14F-4D97-AF65-F5344CB8AC3E}">
        <p14:creationId xmlns:p14="http://schemas.microsoft.com/office/powerpoint/2010/main" val="242208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41218C-9635-49BA-AF80-2653BB0E037C}"/>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CBCC2A0E-7E27-4A11-B457-70B94829B5BD}"/>
              </a:ext>
            </a:extLst>
          </p:cNvPr>
          <p:cNvSpPr>
            <a:spLocks noGrp="1"/>
          </p:cNvSpPr>
          <p:nvPr>
            <p:ph idx="1"/>
          </p:nvPr>
        </p:nvSpPr>
        <p:spPr/>
        <p:txBody>
          <a:bodyPr/>
          <a:lstStyle/>
          <a:p>
            <a:endParaRPr lang="zh-CN" altLang="en-US"/>
          </a:p>
        </p:txBody>
      </p:sp>
      <p:pic>
        <p:nvPicPr>
          <p:cNvPr id="4" name="图片 3">
            <a:extLst>
              <a:ext uri="{FF2B5EF4-FFF2-40B4-BE49-F238E27FC236}">
                <a16:creationId xmlns:a16="http://schemas.microsoft.com/office/drawing/2014/main" id="{50C87032-0F77-406C-8712-0873C7CDF8BE}"/>
              </a:ext>
            </a:extLst>
          </p:cNvPr>
          <p:cNvPicPr>
            <a:picLocks noChangeAspect="1"/>
          </p:cNvPicPr>
          <p:nvPr/>
        </p:nvPicPr>
        <p:blipFill>
          <a:blip r:embed="rId2"/>
          <a:stretch>
            <a:fillRect/>
          </a:stretch>
        </p:blipFill>
        <p:spPr>
          <a:xfrm>
            <a:off x="35845" y="-36167"/>
            <a:ext cx="5800208" cy="5001491"/>
          </a:xfrm>
          <a:prstGeom prst="rect">
            <a:avLst/>
          </a:prstGeom>
        </p:spPr>
      </p:pic>
      <p:pic>
        <p:nvPicPr>
          <p:cNvPr id="5" name="图片 4">
            <a:extLst>
              <a:ext uri="{FF2B5EF4-FFF2-40B4-BE49-F238E27FC236}">
                <a16:creationId xmlns:a16="http://schemas.microsoft.com/office/drawing/2014/main" id="{30D2D344-18D2-4980-9C85-058FB4A36EE0}"/>
              </a:ext>
            </a:extLst>
          </p:cNvPr>
          <p:cNvPicPr>
            <a:picLocks noChangeAspect="1"/>
          </p:cNvPicPr>
          <p:nvPr/>
        </p:nvPicPr>
        <p:blipFill>
          <a:blip r:embed="rId3"/>
          <a:stretch>
            <a:fillRect/>
          </a:stretch>
        </p:blipFill>
        <p:spPr>
          <a:xfrm>
            <a:off x="5917866" y="52243"/>
            <a:ext cx="5925142" cy="2482917"/>
          </a:xfrm>
          <a:prstGeom prst="rect">
            <a:avLst/>
          </a:prstGeom>
        </p:spPr>
      </p:pic>
      <p:pic>
        <p:nvPicPr>
          <p:cNvPr id="6" name="图片 5">
            <a:extLst>
              <a:ext uri="{FF2B5EF4-FFF2-40B4-BE49-F238E27FC236}">
                <a16:creationId xmlns:a16="http://schemas.microsoft.com/office/drawing/2014/main" id="{B1561279-9BDA-4CB0-9403-B330A011CAF7}"/>
              </a:ext>
            </a:extLst>
          </p:cNvPr>
          <p:cNvPicPr>
            <a:picLocks noChangeAspect="1"/>
          </p:cNvPicPr>
          <p:nvPr/>
        </p:nvPicPr>
        <p:blipFill>
          <a:blip r:embed="rId4"/>
          <a:stretch>
            <a:fillRect/>
          </a:stretch>
        </p:blipFill>
        <p:spPr>
          <a:xfrm>
            <a:off x="6391794" y="2396785"/>
            <a:ext cx="5451214" cy="2568539"/>
          </a:xfrm>
          <a:prstGeom prst="rect">
            <a:avLst/>
          </a:prstGeom>
        </p:spPr>
      </p:pic>
      <p:pic>
        <p:nvPicPr>
          <p:cNvPr id="7" name="图片 6">
            <a:extLst>
              <a:ext uri="{FF2B5EF4-FFF2-40B4-BE49-F238E27FC236}">
                <a16:creationId xmlns:a16="http://schemas.microsoft.com/office/drawing/2014/main" id="{727CDADC-AB01-43C7-AF68-36F263A98563}"/>
              </a:ext>
            </a:extLst>
          </p:cNvPr>
          <p:cNvPicPr>
            <a:picLocks noChangeAspect="1"/>
          </p:cNvPicPr>
          <p:nvPr/>
        </p:nvPicPr>
        <p:blipFill>
          <a:blip r:embed="rId5"/>
          <a:stretch>
            <a:fillRect/>
          </a:stretch>
        </p:blipFill>
        <p:spPr>
          <a:xfrm>
            <a:off x="87034" y="4847464"/>
            <a:ext cx="5697830" cy="2055921"/>
          </a:xfrm>
          <a:prstGeom prst="rect">
            <a:avLst/>
          </a:prstGeom>
        </p:spPr>
      </p:pic>
      <p:pic>
        <p:nvPicPr>
          <p:cNvPr id="8" name="图片 7">
            <a:extLst>
              <a:ext uri="{FF2B5EF4-FFF2-40B4-BE49-F238E27FC236}">
                <a16:creationId xmlns:a16="http://schemas.microsoft.com/office/drawing/2014/main" id="{A78D3573-4ACC-4548-A520-297CD1844418}"/>
              </a:ext>
            </a:extLst>
          </p:cNvPr>
          <p:cNvPicPr>
            <a:picLocks noChangeAspect="1"/>
          </p:cNvPicPr>
          <p:nvPr/>
        </p:nvPicPr>
        <p:blipFill>
          <a:blip r:embed="rId6"/>
          <a:stretch>
            <a:fillRect/>
          </a:stretch>
        </p:blipFill>
        <p:spPr>
          <a:xfrm>
            <a:off x="6228168" y="4892851"/>
            <a:ext cx="5776796" cy="1965149"/>
          </a:xfrm>
          <a:prstGeom prst="rect">
            <a:avLst/>
          </a:prstGeom>
        </p:spPr>
      </p:pic>
    </p:spTree>
    <p:extLst>
      <p:ext uri="{BB962C8B-B14F-4D97-AF65-F5344CB8AC3E}">
        <p14:creationId xmlns:p14="http://schemas.microsoft.com/office/powerpoint/2010/main" val="3988700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08469" y="330823"/>
            <a:ext cx="9170845" cy="812618"/>
          </a:xfrm>
        </p:spPr>
        <p:txBody>
          <a:bodyPr>
            <a:normAutofit/>
          </a:bodyPr>
          <a:lstStyle/>
          <a:p>
            <a:r>
              <a:rPr lang="en-US" altLang="zh-CN" dirty="0">
                <a:solidFill>
                  <a:srgbClr val="0070C0"/>
                </a:solidFill>
              </a:rPr>
              <a:t>3. </a:t>
            </a:r>
            <a:r>
              <a:rPr lang="zh-CN" altLang="en-US" dirty="0">
                <a:solidFill>
                  <a:srgbClr val="0070C0"/>
                </a:solidFill>
              </a:rPr>
              <a:t>何时开展审查（</a:t>
            </a:r>
            <a:r>
              <a:rPr lang="en-US" altLang="zh-CN" dirty="0">
                <a:solidFill>
                  <a:srgbClr val="FF0000"/>
                </a:solidFill>
              </a:rPr>
              <a:t>When</a:t>
            </a:r>
            <a:r>
              <a:rPr lang="zh-CN" altLang="en-US" dirty="0">
                <a:solidFill>
                  <a:srgbClr val="0070C0"/>
                </a:solidFill>
              </a:rPr>
              <a:t>）？</a:t>
            </a:r>
          </a:p>
        </p:txBody>
      </p:sp>
      <p:pic>
        <p:nvPicPr>
          <p:cNvPr id="4" name="Picture 3"/>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367931" y="384521"/>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 name="Picture 4"/>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615950" y="393893"/>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graphicFrame>
        <p:nvGraphicFramePr>
          <p:cNvPr id="8" name="图示 7"/>
          <p:cNvGraphicFramePr/>
          <p:nvPr/>
        </p:nvGraphicFramePr>
        <p:xfrm>
          <a:off x="1540698" y="1446744"/>
          <a:ext cx="6894286" cy="433856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9" name="内容占位符 2"/>
          <p:cNvSpPr>
            <a:spLocks noGrp="1"/>
          </p:cNvSpPr>
          <p:nvPr>
            <p:ph idx="1"/>
          </p:nvPr>
        </p:nvSpPr>
        <p:spPr>
          <a:xfrm>
            <a:off x="720542" y="6088610"/>
            <a:ext cx="9311821" cy="705222"/>
          </a:xfrm>
        </p:spPr>
        <p:txBody>
          <a:bodyPr>
            <a:normAutofit/>
          </a:bodyPr>
          <a:lstStyle/>
          <a:p>
            <a:pPr>
              <a:lnSpc>
                <a:spcPct val="150000"/>
              </a:lnSpc>
            </a:pPr>
            <a:r>
              <a:rPr lang="en-US" altLang="zh-CN" dirty="0">
                <a:solidFill>
                  <a:srgbClr val="FF0000"/>
                </a:solidFill>
              </a:rPr>
              <a:t>18</a:t>
            </a:r>
            <a:r>
              <a:rPr lang="zh-CN" altLang="en-US" dirty="0">
                <a:solidFill>
                  <a:srgbClr val="FF0000"/>
                </a:solidFill>
              </a:rPr>
              <a:t>年开始，原则上不再接受论文发表前补开伦理申请。</a:t>
            </a:r>
            <a:endParaRPr lang="en-US" altLang="zh-CN" dirty="0">
              <a:solidFill>
                <a:srgbClr val="FF0000"/>
              </a:solidFill>
            </a:endParaRPr>
          </a:p>
        </p:txBody>
      </p:sp>
      <p:sp>
        <p:nvSpPr>
          <p:cNvPr id="10" name="乘号 9"/>
          <p:cNvSpPr/>
          <p:nvPr/>
        </p:nvSpPr>
        <p:spPr>
          <a:xfrm>
            <a:off x="3097992" y="3616025"/>
            <a:ext cx="2005963" cy="1968049"/>
          </a:xfrm>
          <a:prstGeom prst="mathMultiply">
            <a:avLst/>
          </a:prstGeom>
          <a:solidFill>
            <a:srgbClr val="FF0000"/>
          </a:solidFill>
          <a:ln>
            <a:solidFill>
              <a:srgbClr val="FF0000"/>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乘号 10"/>
          <p:cNvSpPr/>
          <p:nvPr/>
        </p:nvSpPr>
        <p:spPr>
          <a:xfrm>
            <a:off x="4890909" y="3616024"/>
            <a:ext cx="2005963" cy="1968049"/>
          </a:xfrm>
          <a:prstGeom prst="mathMultiply">
            <a:avLst/>
          </a:prstGeom>
          <a:solidFill>
            <a:srgbClr val="FF0000"/>
          </a:solidFill>
          <a:ln>
            <a:solidFill>
              <a:srgbClr val="FF0000"/>
            </a:solid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0" grpId="0" animBg="1"/>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21172" y="212540"/>
            <a:ext cx="10267581" cy="812618"/>
          </a:xfrm>
        </p:spPr>
        <p:txBody>
          <a:bodyPr>
            <a:normAutofit fontScale="90000"/>
          </a:bodyPr>
          <a:lstStyle/>
          <a:p>
            <a:pPr>
              <a:lnSpc>
                <a:spcPct val="200000"/>
              </a:lnSpc>
            </a:pPr>
            <a:r>
              <a:rPr lang="en-US" altLang="zh-CN" dirty="0"/>
              <a:t>4. </a:t>
            </a:r>
            <a:r>
              <a:rPr lang="zh-CN" altLang="en-US" dirty="0"/>
              <a:t>谁负责吉林大学的福利审查（</a:t>
            </a:r>
            <a:r>
              <a:rPr lang="en-US" altLang="zh-CN" dirty="0">
                <a:solidFill>
                  <a:srgbClr val="FF0000"/>
                </a:solidFill>
              </a:rPr>
              <a:t>Who</a:t>
            </a:r>
            <a:r>
              <a:rPr lang="zh-CN" altLang="en-US" dirty="0"/>
              <a:t>）？</a:t>
            </a:r>
            <a:endParaRPr lang="en-US" altLang="zh-CN" dirty="0"/>
          </a:p>
        </p:txBody>
      </p:sp>
      <p:pic>
        <p:nvPicPr>
          <p:cNvPr id="4" name="Picture 3"/>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367931" y="384521"/>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 name="Picture 4"/>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615950" y="393893"/>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6" name="内容占位符 5"/>
          <p:cNvSpPr>
            <a:spLocks noGrp="1"/>
          </p:cNvSpPr>
          <p:nvPr>
            <p:ph idx="1"/>
          </p:nvPr>
        </p:nvSpPr>
        <p:spPr>
          <a:xfrm>
            <a:off x="136979" y="3372328"/>
            <a:ext cx="11576050" cy="3029396"/>
          </a:xfrm>
        </p:spPr>
        <p:txBody>
          <a:bodyPr>
            <a:noAutofit/>
          </a:bodyPr>
          <a:lstStyle/>
          <a:p>
            <a:r>
              <a:rPr lang="zh-CN" altLang="en-US" dirty="0">
                <a:solidFill>
                  <a:srgbClr val="FF0000"/>
                </a:solidFill>
              </a:rPr>
              <a:t>校发</a:t>
            </a:r>
            <a:r>
              <a:rPr lang="en-US" altLang="zh-CN" dirty="0">
                <a:solidFill>
                  <a:srgbClr val="FF0000"/>
                </a:solidFill>
              </a:rPr>
              <a:t>〔2015〕24</a:t>
            </a:r>
            <a:r>
              <a:rPr lang="zh-CN" altLang="en-US" dirty="0">
                <a:solidFill>
                  <a:srgbClr val="FF0000"/>
                </a:solidFill>
              </a:rPr>
              <a:t>号</a:t>
            </a:r>
          </a:p>
          <a:p>
            <a:pPr>
              <a:lnSpc>
                <a:spcPct val="150000"/>
              </a:lnSpc>
            </a:pPr>
            <a:r>
              <a:rPr lang="zh-CN" altLang="en-US" dirty="0">
                <a:solidFill>
                  <a:srgbClr val="000000"/>
                </a:solidFill>
              </a:rPr>
              <a:t>根据工作需要，</a:t>
            </a:r>
            <a:r>
              <a:rPr lang="zh-CN" altLang="en-US" dirty="0">
                <a:solidFill>
                  <a:srgbClr val="FF0000"/>
                </a:solidFill>
              </a:rPr>
              <a:t>经</a:t>
            </a:r>
            <a:r>
              <a:rPr lang="en-US" altLang="zh-CN" dirty="0">
                <a:solidFill>
                  <a:srgbClr val="FF0000"/>
                </a:solidFill>
              </a:rPr>
              <a:t>2015</a:t>
            </a:r>
            <a:r>
              <a:rPr lang="zh-CN" altLang="en-US" dirty="0">
                <a:solidFill>
                  <a:srgbClr val="FF0000"/>
                </a:solidFill>
              </a:rPr>
              <a:t>年</a:t>
            </a:r>
            <a:r>
              <a:rPr lang="en-US" altLang="zh-CN" dirty="0">
                <a:solidFill>
                  <a:srgbClr val="FF0000"/>
                </a:solidFill>
              </a:rPr>
              <a:t>1</a:t>
            </a:r>
            <a:r>
              <a:rPr lang="zh-CN" altLang="en-US" dirty="0">
                <a:solidFill>
                  <a:srgbClr val="FF0000"/>
                </a:solidFill>
              </a:rPr>
              <a:t>月</a:t>
            </a:r>
            <a:r>
              <a:rPr lang="en-US" altLang="zh-CN" dirty="0">
                <a:solidFill>
                  <a:srgbClr val="FF0000"/>
                </a:solidFill>
              </a:rPr>
              <a:t>19</a:t>
            </a:r>
            <a:r>
              <a:rPr lang="zh-CN" altLang="en-US" dirty="0">
                <a:solidFill>
                  <a:srgbClr val="FF0000"/>
                </a:solidFill>
              </a:rPr>
              <a:t>日吉林大学第</a:t>
            </a:r>
            <a:r>
              <a:rPr lang="en-US" altLang="zh-CN" dirty="0">
                <a:solidFill>
                  <a:srgbClr val="FF0000"/>
                </a:solidFill>
              </a:rPr>
              <a:t>1</a:t>
            </a:r>
            <a:r>
              <a:rPr lang="zh-CN" altLang="en-US" dirty="0">
                <a:solidFill>
                  <a:srgbClr val="FF0000"/>
                </a:solidFill>
              </a:rPr>
              <a:t>次校长办公会议研究决定</a:t>
            </a:r>
            <a:r>
              <a:rPr lang="zh-CN" altLang="en-US" dirty="0">
                <a:solidFill>
                  <a:srgbClr val="000000"/>
                </a:solidFill>
              </a:rPr>
              <a:t>，成立“吉林大学实验动物管理委员会”和“吉林大学实验动物福利伦理委员会”。</a:t>
            </a:r>
            <a:endParaRPr lang="en-US" altLang="zh-CN" dirty="0">
              <a:solidFill>
                <a:srgbClr val="000000"/>
              </a:solidFill>
            </a:endParaRPr>
          </a:p>
          <a:p>
            <a:r>
              <a:rPr lang="zh-CN" altLang="en-US" dirty="0">
                <a:solidFill>
                  <a:srgbClr val="FF0000"/>
                </a:solidFill>
              </a:rPr>
              <a:t>主任委员：</a:t>
            </a:r>
            <a:r>
              <a:rPr lang="zh-CN" altLang="en-US" dirty="0">
                <a:solidFill>
                  <a:srgbClr val="000000"/>
                </a:solidFill>
              </a:rPr>
              <a:t>韩文瑜 李  凡</a:t>
            </a:r>
          </a:p>
          <a:p>
            <a:pPr marL="0" indent="0">
              <a:buNone/>
            </a:pPr>
            <a:r>
              <a:rPr lang="zh-CN" altLang="en-US" dirty="0">
                <a:solidFill>
                  <a:srgbClr val="000000"/>
                </a:solidFill>
              </a:rPr>
              <a:t>  马杰 田之宁 付学奇 任文陟 刘国文 刘晓冬 刘彬 李志满 张大维 张嘉保 陈霞 柳增善</a:t>
            </a:r>
          </a:p>
          <a:p>
            <a:pPr marL="0" indent="0">
              <a:buNone/>
            </a:pPr>
            <a:r>
              <a:rPr lang="zh-CN" altLang="en-US" dirty="0">
                <a:solidFill>
                  <a:srgbClr val="FF0000"/>
                </a:solidFill>
              </a:rPr>
              <a:t>委员会秘书：</a:t>
            </a:r>
            <a:r>
              <a:rPr lang="zh-CN" altLang="en-US" dirty="0">
                <a:solidFill>
                  <a:srgbClr val="000000"/>
                </a:solidFill>
              </a:rPr>
              <a:t>张嘉保  </a:t>
            </a:r>
          </a:p>
        </p:txBody>
      </p:sp>
      <p:pic>
        <p:nvPicPr>
          <p:cNvPr id="12" name="图片 11"/>
          <p:cNvPicPr>
            <a:picLocks noChangeAspect="1"/>
          </p:cNvPicPr>
          <p:nvPr/>
        </p:nvPicPr>
        <p:blipFill>
          <a:blip r:embed="rId6"/>
          <a:stretch>
            <a:fillRect/>
          </a:stretch>
        </p:blipFill>
        <p:spPr>
          <a:xfrm>
            <a:off x="720542" y="1099115"/>
            <a:ext cx="10729266" cy="212305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21172" y="212540"/>
            <a:ext cx="10267581" cy="812618"/>
          </a:xfrm>
        </p:spPr>
        <p:txBody>
          <a:bodyPr>
            <a:noAutofit/>
          </a:bodyPr>
          <a:lstStyle/>
          <a:p>
            <a:pPr marL="342900" indent="-342900">
              <a:lnSpc>
                <a:spcPct val="200000"/>
              </a:lnSpc>
              <a:buFont typeface="Wingdings" panose="05000000000000000000" pitchFamily="2" charset="2"/>
              <a:buChar char="u"/>
            </a:pPr>
            <a:r>
              <a:rPr lang="en-US" altLang="zh-CN" sz="3600" dirty="0"/>
              <a:t>5. </a:t>
            </a:r>
            <a:r>
              <a:rPr lang="zh-CN" altLang="en-US" sz="3600" dirty="0"/>
              <a:t>怎么申请实验动物伦理福利审查（</a:t>
            </a:r>
            <a:r>
              <a:rPr lang="en-US" altLang="zh-CN" sz="3600" dirty="0">
                <a:solidFill>
                  <a:srgbClr val="FF0000"/>
                </a:solidFill>
              </a:rPr>
              <a:t>How</a:t>
            </a:r>
            <a:r>
              <a:rPr lang="zh-CN" altLang="en-US" sz="3600" dirty="0"/>
              <a:t>）？</a:t>
            </a:r>
          </a:p>
        </p:txBody>
      </p:sp>
      <p:pic>
        <p:nvPicPr>
          <p:cNvPr id="4" name="Picture 3"/>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367931" y="384521"/>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 name="Picture 4"/>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615950" y="393893"/>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6" name="内容占位符 5"/>
          <p:cNvSpPr>
            <a:spLocks noGrp="1"/>
          </p:cNvSpPr>
          <p:nvPr>
            <p:ph idx="1"/>
          </p:nvPr>
        </p:nvSpPr>
        <p:spPr>
          <a:xfrm>
            <a:off x="367931" y="1699713"/>
            <a:ext cx="11576050" cy="1127101"/>
          </a:xfrm>
        </p:spPr>
        <p:txBody>
          <a:bodyPr>
            <a:noAutofit/>
          </a:bodyPr>
          <a:lstStyle/>
          <a:p>
            <a:r>
              <a:rPr lang="en-US" altLang="zh-CN" sz="4000" dirty="0">
                <a:solidFill>
                  <a:srgbClr val="FF0000"/>
                </a:solidFill>
              </a:rPr>
              <a:t>(1) </a:t>
            </a:r>
            <a:r>
              <a:rPr lang="zh-CN" altLang="en-US" sz="4000" dirty="0">
                <a:solidFill>
                  <a:srgbClr val="FF0000"/>
                </a:solidFill>
              </a:rPr>
              <a:t>人员资质</a:t>
            </a:r>
          </a:p>
        </p:txBody>
      </p:sp>
      <p:sp>
        <p:nvSpPr>
          <p:cNvPr id="3" name="矩形 2"/>
          <p:cNvSpPr/>
          <p:nvPr/>
        </p:nvSpPr>
        <p:spPr>
          <a:xfrm>
            <a:off x="1321172" y="2826814"/>
            <a:ext cx="9758911" cy="1819472"/>
          </a:xfrm>
          <a:prstGeom prst="rect">
            <a:avLst/>
          </a:prstGeom>
        </p:spPr>
        <p:txBody>
          <a:bodyPr wrap="square">
            <a:spAutoFit/>
          </a:bodyPr>
          <a:lstStyle/>
          <a:p>
            <a:pPr>
              <a:lnSpc>
                <a:spcPct val="150000"/>
              </a:lnSpc>
            </a:pPr>
            <a:r>
              <a:rPr lang="zh-CN" altLang="en-US" sz="4000" dirty="0">
                <a:solidFill>
                  <a:srgbClr val="000000"/>
                </a:solidFill>
              </a:rPr>
              <a:t>通过实验动物从业人员培训，</a:t>
            </a:r>
            <a:endParaRPr lang="en-US" altLang="zh-CN" sz="4000" dirty="0">
              <a:solidFill>
                <a:srgbClr val="000000"/>
              </a:solidFill>
            </a:endParaRPr>
          </a:p>
          <a:p>
            <a:pPr>
              <a:lnSpc>
                <a:spcPct val="150000"/>
              </a:lnSpc>
            </a:pPr>
            <a:r>
              <a:rPr lang="zh-CN" altLang="en-US" sz="4000" dirty="0">
                <a:solidFill>
                  <a:srgbClr val="000000"/>
                </a:solidFill>
              </a:rPr>
              <a:t>取得动物实验资质和技能。</a:t>
            </a:r>
            <a:endParaRPr lang="en-US" altLang="zh-CN" sz="4000" dirty="0">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412602" y="1032056"/>
            <a:ext cx="11576050" cy="1127101"/>
          </a:xfrm>
        </p:spPr>
        <p:txBody>
          <a:bodyPr>
            <a:noAutofit/>
          </a:bodyPr>
          <a:lstStyle/>
          <a:p>
            <a:r>
              <a:rPr lang="en-US" altLang="zh-CN" sz="4000" dirty="0">
                <a:solidFill>
                  <a:srgbClr val="FF0000"/>
                </a:solidFill>
              </a:rPr>
              <a:t>(2) </a:t>
            </a:r>
            <a:r>
              <a:rPr lang="zh-CN" altLang="en-US" sz="4000" dirty="0">
                <a:solidFill>
                  <a:srgbClr val="FF0000"/>
                </a:solidFill>
              </a:rPr>
              <a:t>设施条件</a:t>
            </a:r>
          </a:p>
        </p:txBody>
      </p:sp>
      <p:sp>
        <p:nvSpPr>
          <p:cNvPr id="3" name="矩形 2"/>
          <p:cNvSpPr/>
          <p:nvPr/>
        </p:nvSpPr>
        <p:spPr>
          <a:xfrm>
            <a:off x="1088942" y="2159157"/>
            <a:ext cx="9758911" cy="3690049"/>
          </a:xfrm>
          <a:prstGeom prst="rect">
            <a:avLst/>
          </a:prstGeom>
        </p:spPr>
        <p:txBody>
          <a:bodyPr wrap="square">
            <a:spAutoFit/>
          </a:bodyPr>
          <a:lstStyle/>
          <a:p>
            <a:pPr>
              <a:lnSpc>
                <a:spcPct val="150000"/>
              </a:lnSpc>
            </a:pPr>
            <a:r>
              <a:rPr lang="zh-CN" altLang="en-US" sz="3200" dirty="0">
                <a:solidFill>
                  <a:srgbClr val="FF0000"/>
                </a:solidFill>
              </a:rPr>
              <a:t>取得行政许可：</a:t>
            </a:r>
            <a:endParaRPr lang="en-US" altLang="zh-CN" sz="3200" dirty="0">
              <a:solidFill>
                <a:srgbClr val="FF0000"/>
              </a:solidFill>
            </a:endParaRPr>
          </a:p>
          <a:p>
            <a:pPr>
              <a:lnSpc>
                <a:spcPct val="150000"/>
              </a:lnSpc>
            </a:pPr>
            <a:r>
              <a:rPr lang="zh-CN" altLang="en-US" sz="2400" dirty="0">
                <a:solidFill>
                  <a:srgbClr val="000000"/>
                </a:solidFill>
              </a:rPr>
              <a:t>吉林大学实验动物中心（生产，大小鼠实验，犬猪兔普通级实验），</a:t>
            </a:r>
            <a:endParaRPr lang="en-US" altLang="zh-CN" sz="2400" dirty="0">
              <a:solidFill>
                <a:srgbClr val="000000"/>
              </a:solidFill>
            </a:endParaRPr>
          </a:p>
          <a:p>
            <a:pPr>
              <a:lnSpc>
                <a:spcPct val="150000"/>
              </a:lnSpc>
            </a:pPr>
            <a:r>
              <a:rPr lang="zh-CN" altLang="en-US" sz="2400" dirty="0">
                <a:solidFill>
                  <a:srgbClr val="000000"/>
                </a:solidFill>
              </a:rPr>
              <a:t>基础医学院动物实验中心，第一医院转化医学院，生命科学学院，生命科学国家级实验教学中心。（大小鼠实验）</a:t>
            </a:r>
            <a:endParaRPr lang="en-US" altLang="zh-CN" sz="2400" dirty="0">
              <a:solidFill>
                <a:srgbClr val="000000"/>
              </a:solidFill>
            </a:endParaRPr>
          </a:p>
          <a:p>
            <a:pPr>
              <a:lnSpc>
                <a:spcPct val="150000"/>
              </a:lnSpc>
            </a:pPr>
            <a:endParaRPr lang="en-US" altLang="zh-CN" sz="2400" dirty="0">
              <a:solidFill>
                <a:srgbClr val="000000"/>
              </a:solidFill>
            </a:endParaRPr>
          </a:p>
          <a:p>
            <a:pPr>
              <a:lnSpc>
                <a:spcPct val="150000"/>
              </a:lnSpc>
            </a:pPr>
            <a:r>
              <a:rPr lang="zh-CN" altLang="en-US" sz="3200" dirty="0">
                <a:solidFill>
                  <a:srgbClr val="FF0000"/>
                </a:solidFill>
              </a:rPr>
              <a:t>除此之外，均为非法！</a:t>
            </a:r>
            <a:endParaRPr lang="en-US" altLang="zh-CN" sz="4400"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412602" y="1032056"/>
            <a:ext cx="11576050" cy="1127101"/>
          </a:xfrm>
        </p:spPr>
        <p:txBody>
          <a:bodyPr>
            <a:noAutofit/>
          </a:bodyPr>
          <a:lstStyle/>
          <a:p>
            <a:r>
              <a:rPr lang="en-US" altLang="zh-CN" sz="4000" dirty="0">
                <a:solidFill>
                  <a:srgbClr val="FF0000"/>
                </a:solidFill>
              </a:rPr>
              <a:t>(3) </a:t>
            </a:r>
            <a:r>
              <a:rPr lang="zh-CN" altLang="en-US" sz="4000" dirty="0">
                <a:solidFill>
                  <a:srgbClr val="FF0000"/>
                </a:solidFill>
              </a:rPr>
              <a:t>实验名称</a:t>
            </a:r>
          </a:p>
        </p:txBody>
      </p:sp>
      <p:sp>
        <p:nvSpPr>
          <p:cNvPr id="3" name="矩形 2"/>
          <p:cNvSpPr/>
          <p:nvPr/>
        </p:nvSpPr>
        <p:spPr>
          <a:xfrm>
            <a:off x="1045399" y="1810814"/>
            <a:ext cx="9758912" cy="1128579"/>
          </a:xfrm>
          <a:prstGeom prst="rect">
            <a:avLst/>
          </a:prstGeom>
        </p:spPr>
        <p:txBody>
          <a:bodyPr wrap="square">
            <a:spAutoFit/>
          </a:bodyPr>
          <a:lstStyle/>
          <a:p>
            <a:pPr>
              <a:lnSpc>
                <a:spcPct val="150000"/>
              </a:lnSpc>
            </a:pPr>
            <a:r>
              <a:rPr lang="zh-CN" altLang="en-US" sz="2400" dirty="0">
                <a:solidFill>
                  <a:srgbClr val="000000"/>
                </a:solidFill>
              </a:rPr>
              <a:t>可以填写你课题或计划文章的名称。</a:t>
            </a:r>
            <a:endParaRPr lang="en-US" altLang="zh-CN" sz="2400" dirty="0">
              <a:solidFill>
                <a:srgbClr val="000000"/>
              </a:solidFill>
            </a:endParaRPr>
          </a:p>
          <a:p>
            <a:pPr>
              <a:lnSpc>
                <a:spcPct val="150000"/>
              </a:lnSpc>
            </a:pPr>
            <a:r>
              <a:rPr lang="zh-CN" altLang="en-US" sz="2400" dirty="0">
                <a:solidFill>
                  <a:srgbClr val="000000"/>
                </a:solidFill>
              </a:rPr>
              <a:t>也可以填写你动物实验的名称。</a:t>
            </a:r>
            <a:endParaRPr lang="en-US" altLang="zh-CN" sz="3200" dirty="0">
              <a:solidFill>
                <a:srgbClr val="FF0000"/>
              </a:solidFill>
            </a:endParaRPr>
          </a:p>
        </p:txBody>
      </p:sp>
      <p:sp>
        <p:nvSpPr>
          <p:cNvPr id="4" name="内容占位符 5"/>
          <p:cNvSpPr txBox="1"/>
          <p:nvPr/>
        </p:nvSpPr>
        <p:spPr>
          <a:xfrm>
            <a:off x="615950" y="3718151"/>
            <a:ext cx="11576050" cy="76676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bg1">
                    <a:lumMod val="5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4000" dirty="0">
                <a:solidFill>
                  <a:srgbClr val="FF0000"/>
                </a:solidFill>
              </a:rPr>
              <a:t>(4) </a:t>
            </a:r>
            <a:r>
              <a:rPr lang="zh-CN" altLang="en-US" sz="4000" dirty="0">
                <a:solidFill>
                  <a:srgbClr val="FF0000"/>
                </a:solidFill>
              </a:rPr>
              <a:t>实验目的</a:t>
            </a:r>
          </a:p>
        </p:txBody>
      </p:sp>
      <p:sp>
        <p:nvSpPr>
          <p:cNvPr id="5" name="矩形 4"/>
          <p:cNvSpPr/>
          <p:nvPr/>
        </p:nvSpPr>
        <p:spPr>
          <a:xfrm>
            <a:off x="1045399" y="4510527"/>
            <a:ext cx="9758911" cy="1198880"/>
          </a:xfrm>
          <a:prstGeom prst="rect">
            <a:avLst/>
          </a:prstGeom>
        </p:spPr>
        <p:txBody>
          <a:bodyPr wrap="square">
            <a:spAutoFit/>
          </a:bodyPr>
          <a:lstStyle/>
          <a:p>
            <a:pPr>
              <a:lnSpc>
                <a:spcPct val="150000"/>
              </a:lnSpc>
            </a:pPr>
            <a:r>
              <a:rPr lang="zh-CN" altLang="en-US" sz="2400" dirty="0">
                <a:solidFill>
                  <a:srgbClr val="000000"/>
                </a:solidFill>
              </a:rPr>
              <a:t>简要说明动物实验的目的，为什么必须要开展动物实验。</a:t>
            </a:r>
            <a:endParaRPr lang="en-US" altLang="zh-CN" sz="2400" dirty="0">
              <a:solidFill>
                <a:srgbClr val="000000"/>
              </a:solidFill>
            </a:endParaRPr>
          </a:p>
          <a:p>
            <a:pPr>
              <a:lnSpc>
                <a:spcPct val="150000"/>
              </a:lnSpc>
            </a:pPr>
            <a:r>
              <a:rPr lang="zh-CN" altLang="en-US" sz="2400" dirty="0">
                <a:solidFill>
                  <a:srgbClr val="000000"/>
                </a:solidFill>
              </a:rPr>
              <a:t>不用介绍和动物实验不想关的内容。</a:t>
            </a:r>
            <a:endParaRPr lang="en-US" altLang="zh-CN" sz="2400" dirty="0">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斜纹 56"/>
          <p:cNvSpPr/>
          <p:nvPr>
            <p:custDataLst>
              <p:tags r:id="rId2"/>
            </p:custDataLst>
          </p:nvPr>
        </p:nvSpPr>
        <p:spPr>
          <a:xfrm>
            <a:off x="1441" y="1595308"/>
            <a:ext cx="479697" cy="479697"/>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sp>
        <p:nvSpPr>
          <p:cNvPr id="58" name="斜纹 57"/>
          <p:cNvSpPr/>
          <p:nvPr>
            <p:custDataLst>
              <p:tags r:id="rId3"/>
            </p:custDataLst>
          </p:nvPr>
        </p:nvSpPr>
        <p:spPr>
          <a:xfrm rot="10800000">
            <a:off x="3325977" y="5812405"/>
            <a:ext cx="479697" cy="479697"/>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cs typeface="+mn-ea"/>
              <a:sym typeface="+mn-lt"/>
            </a:endParaRPr>
          </a:p>
        </p:txBody>
      </p:sp>
      <p:pic>
        <p:nvPicPr>
          <p:cNvPr id="38" name="Picture 3"/>
          <p:cNvPicPr>
            <a:picLocks noChangeAspect="1" noChangeArrowheads="1"/>
          </p:cNvPicPr>
          <p:nvPr>
            <p:custDataLst>
              <p:tags r:id="rId4"/>
            </p:custDataLst>
          </p:nvPr>
        </p:nvPicPr>
        <p:blipFill>
          <a:blip r:embed="rId10" cstate="print">
            <a:extLst>
              <a:ext uri="{28A0092B-C50C-407E-A947-70E740481C1C}">
                <a14:useLocalDpi xmlns:a14="http://schemas.microsoft.com/office/drawing/2010/main" val="0"/>
              </a:ext>
            </a:extLst>
          </a:blip>
          <a:stretch>
            <a:fillRect/>
          </a:stretch>
        </p:blipFill>
        <p:spPr bwMode="auto">
          <a:xfrm>
            <a:off x="2075707" y="236892"/>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39" name="Picture 4"/>
          <p:cNvPicPr>
            <a:picLocks noChangeAspect="1" noChangeArrowheads="1"/>
          </p:cNvPicPr>
          <p:nvPr>
            <p:custDataLst>
              <p:tags r:id="rId5"/>
            </p:custDataLst>
          </p:nvPr>
        </p:nvPicPr>
        <p:blipFill>
          <a:blip r:embed="rId11" cstate="print">
            <a:extLst>
              <a:ext uri="{28A0092B-C50C-407E-A947-70E740481C1C}">
                <a14:useLocalDpi xmlns:a14="http://schemas.microsoft.com/office/drawing/2010/main" val="0"/>
              </a:ext>
            </a:extLst>
          </a:blip>
          <a:srcRect/>
          <a:stretch>
            <a:fillRect/>
          </a:stretch>
        </p:blipFill>
        <p:spPr bwMode="auto">
          <a:xfrm>
            <a:off x="2323726" y="246264"/>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
        <p:nvSpPr>
          <p:cNvPr id="14" name="文本框 13"/>
          <p:cNvSpPr txBox="1"/>
          <p:nvPr>
            <p:custDataLst>
              <p:tags r:id="rId6"/>
            </p:custDataLst>
          </p:nvPr>
        </p:nvSpPr>
        <p:spPr>
          <a:xfrm>
            <a:off x="2933327" y="237217"/>
            <a:ext cx="3871595" cy="645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0000" tIns="46800" rIns="90000" bIns="46800" anchor="b" anchorCtr="0">
            <a:noAutofit/>
          </a:bodyPr>
          <a:lstStyle>
            <a:defPPr>
              <a:defRPr lang="zh-CN"/>
            </a:defPPr>
            <a:lvl1pPr defTabSz="914400" eaLnBrk="1" fontAlgn="auto" latinLnBrk="0" hangingPunct="1">
              <a:lnSpc>
                <a:spcPct val="90000"/>
              </a:lnSpc>
              <a:spcAft>
                <a:spcPts val="0"/>
              </a:spcAft>
              <a:buNone/>
              <a:defRPr sz="2400" b="0">
                <a:solidFill>
                  <a:schemeClr val="tx1">
                    <a:lumMod val="85000"/>
                    <a:lumOff val="15000"/>
                  </a:schemeClr>
                </a:solidFill>
                <a:latin typeface="+mj-lt"/>
                <a:ea typeface="+mj-ea"/>
              </a:defRPr>
            </a:lvl1pPr>
          </a:lstStyle>
          <a:p>
            <a:r>
              <a:rPr lang="zh-CN" altLang="en-US" sz="3200" dirty="0">
                <a:cs typeface="+mj-cs"/>
              </a:rPr>
              <a:t>  报告提纲</a:t>
            </a:r>
          </a:p>
        </p:txBody>
      </p:sp>
      <p:sp>
        <p:nvSpPr>
          <p:cNvPr id="16" name="文本框 15"/>
          <p:cNvSpPr txBox="1"/>
          <p:nvPr>
            <p:custDataLst>
              <p:tags r:id="rId7"/>
            </p:custDataLst>
          </p:nvPr>
        </p:nvSpPr>
        <p:spPr>
          <a:xfrm>
            <a:off x="3650373" y="1616779"/>
            <a:ext cx="8540185" cy="4435475"/>
          </a:xfrm>
          <a:prstGeom prst="rect">
            <a:avLst/>
          </a:prstGeom>
          <a:noFill/>
        </p:spPr>
        <p:txBody>
          <a:bodyPr wrap="square" lIns="90000" tIns="46800" rIns="90000" bIns="46800" rtlCol="0">
            <a:noAutofit/>
          </a:bodyPr>
          <a:lstStyle>
            <a:defPPr>
              <a:defRPr lang="zh-CN"/>
            </a:defPPr>
            <a:lvl1pPr>
              <a:lnSpc>
                <a:spcPct val="150000"/>
              </a:lnSpc>
              <a:defRPr>
                <a:latin typeface="+mn-lt"/>
                <a:ea typeface="+mn-ea"/>
                <a:cs typeface="+mn-ea"/>
              </a:defRPr>
            </a:lvl1pPr>
          </a:lstStyle>
          <a:p>
            <a:pPr marL="342900" indent="-342900">
              <a:lnSpc>
                <a:spcPct val="200000"/>
              </a:lnSpc>
              <a:buFont typeface="Wingdings" panose="05000000000000000000" pitchFamily="2" charset="2"/>
              <a:buChar char="u"/>
            </a:pPr>
            <a:r>
              <a:rPr lang="en-US" altLang="zh-CN" sz="2800" dirty="0">
                <a:cs typeface="+mn-cs"/>
              </a:rPr>
              <a:t>1. </a:t>
            </a:r>
            <a:r>
              <a:rPr lang="zh-CN" altLang="en-US" sz="2800" dirty="0">
                <a:cs typeface="+mn-cs"/>
              </a:rPr>
              <a:t>什么是实验动物伦理福利审查（</a:t>
            </a:r>
            <a:r>
              <a:rPr lang="en-US" altLang="zh-CN" sz="2800" dirty="0">
                <a:solidFill>
                  <a:srgbClr val="FF0000"/>
                </a:solidFill>
                <a:cs typeface="+mn-cs"/>
              </a:rPr>
              <a:t>What</a:t>
            </a:r>
            <a:r>
              <a:rPr lang="zh-CN" altLang="en-US" sz="2800" dirty="0">
                <a:cs typeface="+mn-cs"/>
              </a:rPr>
              <a:t>）？</a:t>
            </a:r>
            <a:endParaRPr lang="en-US" altLang="zh-CN" sz="2800" dirty="0">
              <a:cs typeface="+mn-cs"/>
            </a:endParaRPr>
          </a:p>
          <a:p>
            <a:pPr marL="342900" indent="-342900">
              <a:lnSpc>
                <a:spcPct val="200000"/>
              </a:lnSpc>
              <a:buFont typeface="Wingdings" panose="05000000000000000000" pitchFamily="2" charset="2"/>
              <a:buChar char="u"/>
            </a:pPr>
            <a:r>
              <a:rPr lang="en-US" altLang="zh-CN" sz="2800" dirty="0">
                <a:cs typeface="+mn-cs"/>
              </a:rPr>
              <a:t>2. </a:t>
            </a:r>
            <a:r>
              <a:rPr lang="zh-CN" altLang="en-US" sz="2800" dirty="0">
                <a:cs typeface="+mn-cs"/>
              </a:rPr>
              <a:t>为什么要进行</a:t>
            </a:r>
            <a:r>
              <a:rPr lang="zh-CN" altLang="en-US" sz="2800" dirty="0"/>
              <a:t>实验动物伦理福利审查（</a:t>
            </a:r>
            <a:r>
              <a:rPr lang="en-US" altLang="zh-CN" sz="2800" dirty="0">
                <a:solidFill>
                  <a:srgbClr val="FF0000"/>
                </a:solidFill>
              </a:rPr>
              <a:t>Why</a:t>
            </a:r>
            <a:r>
              <a:rPr lang="zh-CN" altLang="en-US" sz="2800" dirty="0"/>
              <a:t>）</a:t>
            </a:r>
            <a:r>
              <a:rPr lang="zh-CN" altLang="en-US" sz="2800" dirty="0">
                <a:cs typeface="+mn-cs"/>
              </a:rPr>
              <a:t>？</a:t>
            </a:r>
            <a:endParaRPr lang="en-US" altLang="zh-CN" sz="2800" dirty="0">
              <a:cs typeface="+mn-cs"/>
            </a:endParaRPr>
          </a:p>
          <a:p>
            <a:pPr marL="342900" indent="-342900">
              <a:lnSpc>
                <a:spcPct val="200000"/>
              </a:lnSpc>
              <a:buFont typeface="Wingdings" panose="05000000000000000000" pitchFamily="2" charset="2"/>
              <a:buChar char="u"/>
            </a:pPr>
            <a:r>
              <a:rPr lang="en-US" altLang="zh-CN" sz="2800" dirty="0">
                <a:cs typeface="+mn-cs"/>
              </a:rPr>
              <a:t>3. </a:t>
            </a:r>
            <a:r>
              <a:rPr lang="zh-CN" altLang="en-US" sz="2800" dirty="0">
                <a:cs typeface="+mn-cs"/>
              </a:rPr>
              <a:t>何时申请</a:t>
            </a:r>
            <a:r>
              <a:rPr lang="zh-CN" altLang="en-US" sz="2800" dirty="0"/>
              <a:t>实验动物伦理福利审查（</a:t>
            </a:r>
            <a:r>
              <a:rPr lang="en-US" altLang="zh-CN" sz="2800" dirty="0">
                <a:solidFill>
                  <a:srgbClr val="FF0000"/>
                </a:solidFill>
              </a:rPr>
              <a:t>When</a:t>
            </a:r>
            <a:r>
              <a:rPr lang="zh-CN" altLang="en-US" sz="2800" dirty="0"/>
              <a:t>）</a:t>
            </a:r>
            <a:r>
              <a:rPr lang="zh-CN" altLang="en-US" sz="2800" dirty="0">
                <a:cs typeface="+mn-cs"/>
              </a:rPr>
              <a:t>？</a:t>
            </a:r>
            <a:endParaRPr lang="en-US" altLang="zh-CN" sz="2800" dirty="0">
              <a:cs typeface="+mn-cs"/>
            </a:endParaRPr>
          </a:p>
          <a:p>
            <a:pPr marL="342900" indent="-342900">
              <a:lnSpc>
                <a:spcPct val="200000"/>
              </a:lnSpc>
              <a:buFont typeface="Wingdings" panose="05000000000000000000" pitchFamily="2" charset="2"/>
              <a:buChar char="u"/>
            </a:pPr>
            <a:r>
              <a:rPr lang="en-US" altLang="zh-CN" sz="2800" dirty="0">
                <a:cs typeface="+mn-cs"/>
              </a:rPr>
              <a:t>4. </a:t>
            </a:r>
            <a:r>
              <a:rPr lang="zh-CN" altLang="en-US" sz="2800" dirty="0">
                <a:cs typeface="+mn-cs"/>
              </a:rPr>
              <a:t>谁负责吉林大学的福利审查（</a:t>
            </a:r>
            <a:r>
              <a:rPr lang="en-US" altLang="zh-CN" sz="2800" dirty="0">
                <a:solidFill>
                  <a:srgbClr val="FF0000"/>
                </a:solidFill>
                <a:cs typeface="+mn-cs"/>
              </a:rPr>
              <a:t>Who</a:t>
            </a:r>
            <a:r>
              <a:rPr lang="zh-CN" altLang="en-US" sz="2800" dirty="0">
                <a:cs typeface="+mn-cs"/>
              </a:rPr>
              <a:t>）？</a:t>
            </a:r>
            <a:endParaRPr lang="en-US" altLang="zh-CN" sz="2800" dirty="0">
              <a:cs typeface="+mn-cs"/>
            </a:endParaRPr>
          </a:p>
          <a:p>
            <a:pPr marL="342900" indent="-342900">
              <a:lnSpc>
                <a:spcPct val="200000"/>
              </a:lnSpc>
              <a:buFont typeface="Wingdings" panose="05000000000000000000" pitchFamily="2" charset="2"/>
              <a:buChar char="u"/>
            </a:pPr>
            <a:r>
              <a:rPr lang="en-US" altLang="zh-CN" sz="2800" dirty="0">
                <a:cs typeface="+mn-cs"/>
              </a:rPr>
              <a:t>5. </a:t>
            </a:r>
            <a:r>
              <a:rPr lang="zh-CN" altLang="en-US" sz="2800" dirty="0">
                <a:cs typeface="+mn-cs"/>
              </a:rPr>
              <a:t>怎么申请</a:t>
            </a:r>
            <a:r>
              <a:rPr lang="zh-CN" altLang="en-US" sz="2800" dirty="0"/>
              <a:t>实验动物伦理福利审查（</a:t>
            </a:r>
            <a:r>
              <a:rPr lang="en-US" altLang="zh-CN" sz="2800" dirty="0">
                <a:solidFill>
                  <a:srgbClr val="FF0000"/>
                </a:solidFill>
              </a:rPr>
              <a:t>How</a:t>
            </a:r>
            <a:r>
              <a:rPr lang="zh-CN" altLang="en-US" sz="2800" dirty="0"/>
              <a:t>）？</a:t>
            </a:r>
            <a:endParaRPr lang="zh-CN" altLang="en-US" sz="2800" dirty="0">
              <a:cs typeface="+mn-cs"/>
            </a:endParaRPr>
          </a:p>
        </p:txBody>
      </p:sp>
      <p:pic>
        <p:nvPicPr>
          <p:cNvPr id="2" name="图片 1"/>
          <p:cNvPicPr>
            <a:picLocks noChangeAspect="1"/>
          </p:cNvPicPr>
          <p:nvPr/>
        </p:nvPicPr>
        <p:blipFill>
          <a:blip r:embed="rId12"/>
          <a:stretch>
            <a:fillRect/>
          </a:stretch>
        </p:blipFill>
        <p:spPr>
          <a:xfrm>
            <a:off x="324496" y="1784510"/>
            <a:ext cx="3103880" cy="443547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pull dir="r"/>
      </p:transition>
    </mc:Choice>
    <mc:Fallback xmlns="">
      <p:transition spd="med">
        <p:pull dir="r"/>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412602" y="1032056"/>
            <a:ext cx="11576050" cy="1127101"/>
          </a:xfrm>
        </p:spPr>
        <p:txBody>
          <a:bodyPr>
            <a:noAutofit/>
          </a:bodyPr>
          <a:lstStyle/>
          <a:p>
            <a:r>
              <a:rPr lang="en-US" altLang="zh-CN" sz="4000" dirty="0">
                <a:solidFill>
                  <a:srgbClr val="FF0000"/>
                </a:solidFill>
              </a:rPr>
              <a:t>(5) </a:t>
            </a:r>
            <a:r>
              <a:rPr lang="zh-CN" altLang="en-US" sz="4000" dirty="0">
                <a:solidFill>
                  <a:srgbClr val="FF0000"/>
                </a:solidFill>
              </a:rPr>
              <a:t>动物来源</a:t>
            </a:r>
          </a:p>
        </p:txBody>
      </p:sp>
      <p:sp>
        <p:nvSpPr>
          <p:cNvPr id="3" name="矩形 2"/>
          <p:cNvSpPr/>
          <p:nvPr/>
        </p:nvSpPr>
        <p:spPr>
          <a:xfrm>
            <a:off x="1045399" y="1810814"/>
            <a:ext cx="9758911" cy="4821897"/>
          </a:xfrm>
          <a:prstGeom prst="rect">
            <a:avLst/>
          </a:prstGeom>
        </p:spPr>
        <p:txBody>
          <a:bodyPr wrap="square">
            <a:spAutoFit/>
          </a:bodyPr>
          <a:lstStyle/>
          <a:p>
            <a:pPr>
              <a:lnSpc>
                <a:spcPct val="150000"/>
              </a:lnSpc>
            </a:pPr>
            <a:r>
              <a:rPr lang="zh-CN" altLang="en-US" sz="3200" dirty="0">
                <a:solidFill>
                  <a:srgbClr val="FF0000"/>
                </a:solidFill>
              </a:rPr>
              <a:t>标准化实验动物：</a:t>
            </a:r>
            <a:endParaRPr lang="en-US" altLang="zh-CN" sz="3200" dirty="0">
              <a:solidFill>
                <a:srgbClr val="FF0000"/>
              </a:solidFill>
            </a:endParaRPr>
          </a:p>
          <a:p>
            <a:pPr>
              <a:lnSpc>
                <a:spcPct val="150000"/>
              </a:lnSpc>
            </a:pPr>
            <a:r>
              <a:rPr lang="zh-CN" altLang="en-US" sz="2400" dirty="0">
                <a:solidFill>
                  <a:srgbClr val="000000"/>
                </a:solidFill>
              </a:rPr>
              <a:t>小鼠，大鼠，豚鼠，地鼠，犬，猴，鸡，猪。</a:t>
            </a:r>
            <a:endParaRPr lang="en-US" altLang="zh-CN" sz="2400" dirty="0">
              <a:solidFill>
                <a:srgbClr val="000000"/>
              </a:solidFill>
            </a:endParaRPr>
          </a:p>
          <a:p>
            <a:pPr>
              <a:lnSpc>
                <a:spcPct val="150000"/>
              </a:lnSpc>
            </a:pPr>
            <a:r>
              <a:rPr lang="zh-CN" altLang="en-US" sz="2400" dirty="0">
                <a:solidFill>
                  <a:srgbClr val="FF0000"/>
                </a:solidFill>
              </a:rPr>
              <a:t>必须具备实验动物合格证！（应该有且必须提供！）</a:t>
            </a:r>
            <a:endParaRPr lang="en-US" altLang="zh-CN" sz="2400" dirty="0">
              <a:solidFill>
                <a:srgbClr val="FF0000"/>
              </a:solidFill>
            </a:endParaRPr>
          </a:p>
          <a:p>
            <a:pPr>
              <a:lnSpc>
                <a:spcPct val="150000"/>
              </a:lnSpc>
            </a:pPr>
            <a:r>
              <a:rPr lang="zh-CN" altLang="en-US" sz="2000" dirty="0">
                <a:solidFill>
                  <a:srgbClr val="000000"/>
                </a:solidFill>
                <a:latin typeface="宋体" panose="02010600030101010101" pitchFamily="2" charset="-122"/>
                <a:ea typeface="宋体" panose="02010600030101010101" pitchFamily="2" charset="-122"/>
              </a:rPr>
              <a:t>吉林大学实验动物中心，长春生物制品所，长春市亿斯实验动物技术有限责任。</a:t>
            </a:r>
            <a:endParaRPr lang="en-US" altLang="zh-CN" sz="2000" dirty="0">
              <a:solidFill>
                <a:srgbClr val="000000"/>
              </a:solidFill>
              <a:latin typeface="宋体" panose="02010600030101010101" pitchFamily="2" charset="-122"/>
              <a:ea typeface="宋体" panose="02010600030101010101" pitchFamily="2" charset="-122"/>
            </a:endParaRPr>
          </a:p>
          <a:p>
            <a:pPr>
              <a:lnSpc>
                <a:spcPct val="150000"/>
              </a:lnSpc>
            </a:pPr>
            <a:r>
              <a:rPr lang="zh-CN" altLang="en-US" sz="2000" dirty="0">
                <a:solidFill>
                  <a:srgbClr val="000000"/>
                </a:solidFill>
                <a:latin typeface="宋体" panose="02010600030101010101" pitchFamily="2" charset="-122"/>
                <a:ea typeface="宋体" panose="02010600030101010101" pitchFamily="2" charset="-122"/>
              </a:rPr>
              <a:t>辽宁长生实验动物有限公司，北京维通利华实验动物技术有限公司，华阜康。</a:t>
            </a:r>
            <a:endParaRPr lang="en-US" altLang="zh-CN" sz="2000" dirty="0">
              <a:solidFill>
                <a:srgbClr val="000000"/>
              </a:solidFill>
              <a:latin typeface="宋体" panose="02010600030101010101" pitchFamily="2" charset="-122"/>
              <a:ea typeface="宋体" panose="02010600030101010101" pitchFamily="2" charset="-122"/>
            </a:endParaRPr>
          </a:p>
          <a:p>
            <a:pPr>
              <a:lnSpc>
                <a:spcPct val="150000"/>
              </a:lnSpc>
            </a:pPr>
            <a:endParaRPr lang="en-US" altLang="zh-CN" sz="3200" dirty="0">
              <a:solidFill>
                <a:srgbClr val="FF0000"/>
              </a:solidFill>
            </a:endParaRPr>
          </a:p>
          <a:p>
            <a:pPr>
              <a:lnSpc>
                <a:spcPct val="150000"/>
              </a:lnSpc>
            </a:pPr>
            <a:r>
              <a:rPr lang="zh-CN" altLang="en-US" sz="3200" dirty="0">
                <a:solidFill>
                  <a:srgbClr val="FF0000"/>
                </a:solidFill>
              </a:rPr>
              <a:t>非标准化实验用动物：</a:t>
            </a:r>
            <a:endParaRPr lang="en-US" altLang="zh-CN" sz="3200" dirty="0">
              <a:solidFill>
                <a:srgbClr val="FF0000"/>
              </a:solidFill>
            </a:endParaRPr>
          </a:p>
          <a:p>
            <a:pPr>
              <a:lnSpc>
                <a:spcPct val="150000"/>
              </a:lnSpc>
            </a:pPr>
            <a:r>
              <a:rPr lang="zh-CN" altLang="en-US" sz="2400" dirty="0">
                <a:solidFill>
                  <a:srgbClr val="000000"/>
                </a:solidFill>
              </a:rPr>
              <a:t>兽医疾控检疫证明，野生动物，自检报告。</a:t>
            </a:r>
            <a:endParaRPr lang="en-US" altLang="zh-CN" sz="2400" dirty="0">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412602" y="1032056"/>
            <a:ext cx="11576050" cy="1127101"/>
          </a:xfrm>
        </p:spPr>
        <p:txBody>
          <a:bodyPr>
            <a:noAutofit/>
          </a:bodyPr>
          <a:lstStyle/>
          <a:p>
            <a:r>
              <a:rPr lang="en-US" altLang="zh-CN" sz="4000" dirty="0">
                <a:solidFill>
                  <a:srgbClr val="FF0000"/>
                </a:solidFill>
              </a:rPr>
              <a:t>(6) </a:t>
            </a:r>
            <a:r>
              <a:rPr lang="zh-CN" altLang="en-US" sz="4000" dirty="0">
                <a:solidFill>
                  <a:srgbClr val="FF0000"/>
                </a:solidFill>
              </a:rPr>
              <a:t>动物种类</a:t>
            </a:r>
          </a:p>
        </p:txBody>
      </p:sp>
      <p:sp>
        <p:nvSpPr>
          <p:cNvPr id="3" name="矩形 2"/>
          <p:cNvSpPr/>
          <p:nvPr/>
        </p:nvSpPr>
        <p:spPr>
          <a:xfrm>
            <a:off x="641841" y="2751195"/>
            <a:ext cx="11117572" cy="1947649"/>
          </a:xfrm>
          <a:prstGeom prst="rect">
            <a:avLst/>
          </a:prstGeom>
        </p:spPr>
        <p:txBody>
          <a:bodyPr wrap="square">
            <a:spAutoFit/>
          </a:bodyPr>
          <a:lstStyle/>
          <a:p>
            <a:pPr>
              <a:lnSpc>
                <a:spcPct val="150000"/>
              </a:lnSpc>
            </a:pPr>
            <a:r>
              <a:rPr lang="zh-CN" altLang="en-US" sz="2800" dirty="0">
                <a:solidFill>
                  <a:srgbClr val="000000"/>
                </a:solidFill>
              </a:rPr>
              <a:t>品种品系</a:t>
            </a:r>
            <a:r>
              <a:rPr lang="en-US" altLang="zh-CN" sz="2800" dirty="0"/>
              <a:t>(Species or strain) </a:t>
            </a:r>
            <a:r>
              <a:rPr lang="zh-CN" altLang="en-US" sz="2800" dirty="0">
                <a:solidFill>
                  <a:srgbClr val="000000"/>
                </a:solidFill>
              </a:rPr>
              <a:t>：</a:t>
            </a:r>
            <a:r>
              <a:rPr lang="en-US" altLang="zh-CN" sz="2800" dirty="0">
                <a:solidFill>
                  <a:srgbClr val="000000"/>
                </a:solidFill>
              </a:rPr>
              <a:t>BALB/c</a:t>
            </a:r>
            <a:r>
              <a:rPr lang="zh-CN" altLang="en-US" sz="2800" dirty="0">
                <a:solidFill>
                  <a:srgbClr val="000000"/>
                </a:solidFill>
              </a:rPr>
              <a:t> </a:t>
            </a:r>
            <a:r>
              <a:rPr lang="en-US" altLang="zh-CN" sz="2800" dirty="0">
                <a:solidFill>
                  <a:srgbClr val="000000"/>
                </a:solidFill>
              </a:rPr>
              <a:t>mouse</a:t>
            </a:r>
            <a:r>
              <a:rPr lang="zh-CN" altLang="en-US" sz="2800" dirty="0">
                <a:solidFill>
                  <a:srgbClr val="000000"/>
                </a:solidFill>
              </a:rPr>
              <a:t>，</a:t>
            </a:r>
            <a:r>
              <a:rPr lang="en-US" altLang="zh-CN" sz="2800" dirty="0">
                <a:solidFill>
                  <a:srgbClr val="000000"/>
                </a:solidFill>
              </a:rPr>
              <a:t>null mouse</a:t>
            </a:r>
            <a:r>
              <a:rPr lang="zh-CN" altLang="en-US" sz="2800" dirty="0">
                <a:solidFill>
                  <a:srgbClr val="000000"/>
                </a:solidFill>
              </a:rPr>
              <a:t>，</a:t>
            </a:r>
            <a:r>
              <a:rPr lang="en-US" altLang="zh-CN" sz="2800" dirty="0">
                <a:solidFill>
                  <a:srgbClr val="000000"/>
                </a:solidFill>
              </a:rPr>
              <a:t>SD Rat,</a:t>
            </a:r>
          </a:p>
          <a:p>
            <a:pPr>
              <a:lnSpc>
                <a:spcPct val="150000"/>
              </a:lnSpc>
            </a:pPr>
            <a:r>
              <a:rPr lang="zh-CN" altLang="en-US" sz="2800" dirty="0">
                <a:solidFill>
                  <a:srgbClr val="000000"/>
                </a:solidFill>
              </a:rPr>
              <a:t>等级</a:t>
            </a:r>
            <a:r>
              <a:rPr lang="en-US" altLang="zh-CN" sz="2800" dirty="0"/>
              <a:t>(Grade) </a:t>
            </a:r>
            <a:r>
              <a:rPr lang="zh-CN" altLang="en-US" sz="2800" dirty="0">
                <a:solidFill>
                  <a:srgbClr val="000000"/>
                </a:solidFill>
              </a:rPr>
              <a:t>：大小鼠科研（</a:t>
            </a:r>
            <a:r>
              <a:rPr lang="en-US" altLang="zh-CN" sz="2800" dirty="0">
                <a:solidFill>
                  <a:srgbClr val="000000"/>
                </a:solidFill>
              </a:rPr>
              <a:t>SPF</a:t>
            </a:r>
            <a:r>
              <a:rPr lang="zh-CN" altLang="en-US" sz="2800" dirty="0">
                <a:solidFill>
                  <a:srgbClr val="000000"/>
                </a:solidFill>
              </a:rPr>
              <a:t>级），犬猴等大动物（普通级）</a:t>
            </a:r>
            <a:endParaRPr lang="en-US" altLang="zh-CN" sz="2800" dirty="0">
              <a:solidFill>
                <a:srgbClr val="000000"/>
              </a:solidFill>
            </a:endParaRPr>
          </a:p>
          <a:p>
            <a:pPr>
              <a:lnSpc>
                <a:spcPct val="150000"/>
              </a:lnSpc>
            </a:pPr>
            <a:r>
              <a:rPr lang="zh-CN" altLang="zh-CN" sz="2800" dirty="0">
                <a:solidFill>
                  <a:srgbClr val="000000"/>
                </a:solidFill>
              </a:rPr>
              <a:t>规格</a:t>
            </a:r>
            <a:r>
              <a:rPr lang="en-US" altLang="zh-CN" sz="2800" dirty="0"/>
              <a:t>(Specifications)</a:t>
            </a:r>
            <a:r>
              <a:rPr lang="zh-CN" altLang="zh-CN" sz="2800" dirty="0">
                <a:solidFill>
                  <a:srgbClr val="000000"/>
                </a:solidFill>
              </a:rPr>
              <a:t>：</a:t>
            </a:r>
            <a:r>
              <a:rPr lang="en-US" altLang="zh-CN" sz="2800" dirty="0">
                <a:solidFill>
                  <a:srgbClr val="000000"/>
                </a:solidFill>
              </a:rPr>
              <a:t>6–8 weeks (</a:t>
            </a:r>
            <a:r>
              <a:rPr lang="zh-CN" altLang="en-US" sz="2800" dirty="0">
                <a:solidFill>
                  <a:srgbClr val="000000"/>
                </a:solidFill>
              </a:rPr>
              <a:t>不建议写体重</a:t>
            </a:r>
            <a:r>
              <a:rPr lang="en-US" altLang="zh-CN" sz="2800" dirty="0">
                <a:solidFill>
                  <a:srgbClr val="000000"/>
                </a:solidFill>
              </a:rPr>
              <a: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412602" y="1032056"/>
            <a:ext cx="11576050" cy="1127101"/>
          </a:xfrm>
        </p:spPr>
        <p:txBody>
          <a:bodyPr>
            <a:noAutofit/>
          </a:bodyPr>
          <a:lstStyle/>
          <a:p>
            <a:r>
              <a:rPr lang="en-US" altLang="zh-CN" sz="4000" dirty="0">
                <a:solidFill>
                  <a:srgbClr val="FF0000"/>
                </a:solidFill>
              </a:rPr>
              <a:t>(6) </a:t>
            </a:r>
            <a:r>
              <a:rPr lang="zh-CN" altLang="en-US" sz="4000" dirty="0">
                <a:solidFill>
                  <a:srgbClr val="FF0000"/>
                </a:solidFill>
              </a:rPr>
              <a:t>进驻时间</a:t>
            </a:r>
          </a:p>
        </p:txBody>
      </p:sp>
      <p:sp>
        <p:nvSpPr>
          <p:cNvPr id="3" name="矩形 2"/>
          <p:cNvSpPr/>
          <p:nvPr/>
        </p:nvSpPr>
        <p:spPr>
          <a:xfrm>
            <a:off x="958314" y="2696953"/>
            <a:ext cx="9758912" cy="1682577"/>
          </a:xfrm>
          <a:prstGeom prst="rect">
            <a:avLst/>
          </a:prstGeom>
        </p:spPr>
        <p:txBody>
          <a:bodyPr wrap="square">
            <a:spAutoFit/>
          </a:bodyPr>
          <a:lstStyle/>
          <a:p>
            <a:pPr>
              <a:lnSpc>
                <a:spcPct val="150000"/>
              </a:lnSpc>
            </a:pPr>
            <a:r>
              <a:rPr lang="zh-CN" altLang="en-US" sz="2400" dirty="0">
                <a:solidFill>
                  <a:srgbClr val="FF0000"/>
                </a:solidFill>
              </a:rPr>
              <a:t>课题申请：</a:t>
            </a:r>
            <a:r>
              <a:rPr lang="zh-CN" altLang="en-US" sz="2400" dirty="0">
                <a:solidFill>
                  <a:srgbClr val="000000"/>
                </a:solidFill>
              </a:rPr>
              <a:t>申请的期限内，合理规划好时间段。不是课题执行时间。</a:t>
            </a:r>
            <a:endParaRPr lang="en-US" altLang="zh-CN" sz="2400" dirty="0">
              <a:solidFill>
                <a:srgbClr val="000000"/>
              </a:solidFill>
            </a:endParaRPr>
          </a:p>
          <a:p>
            <a:pPr>
              <a:lnSpc>
                <a:spcPct val="150000"/>
              </a:lnSpc>
            </a:pPr>
            <a:endParaRPr lang="en-US" altLang="zh-CN" sz="2400" dirty="0">
              <a:solidFill>
                <a:srgbClr val="000000"/>
              </a:solidFill>
            </a:endParaRPr>
          </a:p>
          <a:p>
            <a:pPr>
              <a:lnSpc>
                <a:spcPct val="150000"/>
              </a:lnSpc>
            </a:pPr>
            <a:r>
              <a:rPr lang="zh-CN" altLang="en-US" sz="2400" dirty="0">
                <a:solidFill>
                  <a:srgbClr val="FF0000"/>
                </a:solidFill>
              </a:rPr>
              <a:t>实验开展前：</a:t>
            </a:r>
            <a:r>
              <a:rPr lang="zh-CN" altLang="en-US" sz="2400" dirty="0">
                <a:solidFill>
                  <a:srgbClr val="000000"/>
                </a:solidFill>
              </a:rPr>
              <a:t>提前咨询实验动物中心，是否有笼位满足实验需要。</a:t>
            </a:r>
            <a:endParaRPr lang="en-US" altLang="zh-CN" sz="2400" dirty="0">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307975" y="506661"/>
            <a:ext cx="11576050" cy="1127101"/>
          </a:xfrm>
        </p:spPr>
        <p:txBody>
          <a:bodyPr>
            <a:noAutofit/>
          </a:bodyPr>
          <a:lstStyle/>
          <a:p>
            <a:r>
              <a:rPr lang="en-US" altLang="zh-CN" sz="4000" dirty="0">
                <a:solidFill>
                  <a:srgbClr val="FF0000"/>
                </a:solidFill>
              </a:rPr>
              <a:t>(3) </a:t>
            </a:r>
            <a:r>
              <a:rPr lang="zh-CN" altLang="en-US" sz="4000" dirty="0">
                <a:solidFill>
                  <a:srgbClr val="FF0000"/>
                </a:solidFill>
              </a:rPr>
              <a:t>实施方案审查</a:t>
            </a:r>
          </a:p>
        </p:txBody>
      </p:sp>
      <p:sp>
        <p:nvSpPr>
          <p:cNvPr id="3" name="矩形 2"/>
          <p:cNvSpPr/>
          <p:nvPr/>
        </p:nvSpPr>
        <p:spPr>
          <a:xfrm>
            <a:off x="885741" y="1633762"/>
            <a:ext cx="9758911" cy="739754"/>
          </a:xfrm>
          <a:prstGeom prst="rect">
            <a:avLst/>
          </a:prstGeom>
        </p:spPr>
        <p:txBody>
          <a:bodyPr wrap="square">
            <a:spAutoFit/>
          </a:bodyPr>
          <a:lstStyle/>
          <a:p>
            <a:pPr>
              <a:lnSpc>
                <a:spcPct val="150000"/>
              </a:lnSpc>
            </a:pPr>
            <a:r>
              <a:rPr lang="en-US" altLang="zh-CN" sz="3200" dirty="0">
                <a:solidFill>
                  <a:srgbClr val="FF0000"/>
                </a:solidFill>
              </a:rPr>
              <a:t>3R</a:t>
            </a:r>
            <a:r>
              <a:rPr lang="zh-CN" altLang="en-US" sz="3200" dirty="0">
                <a:solidFill>
                  <a:srgbClr val="FF0000"/>
                </a:solidFill>
              </a:rPr>
              <a:t>原则！</a:t>
            </a:r>
            <a:endParaRPr lang="en-US" altLang="zh-CN" sz="2400" dirty="0">
              <a:solidFill>
                <a:srgbClr val="000000"/>
              </a:solidFill>
            </a:endParaRPr>
          </a:p>
        </p:txBody>
      </p:sp>
      <p:pic>
        <p:nvPicPr>
          <p:cNvPr id="2" name="图片 1"/>
          <p:cNvPicPr>
            <a:picLocks noChangeAspect="1"/>
          </p:cNvPicPr>
          <p:nvPr/>
        </p:nvPicPr>
        <p:blipFill>
          <a:blip r:embed="rId2"/>
          <a:stretch>
            <a:fillRect/>
          </a:stretch>
        </p:blipFill>
        <p:spPr>
          <a:xfrm>
            <a:off x="3210285" y="1633762"/>
            <a:ext cx="8386629" cy="521742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412602" y="1032056"/>
            <a:ext cx="11576050" cy="1127101"/>
          </a:xfrm>
        </p:spPr>
        <p:txBody>
          <a:bodyPr>
            <a:noAutofit/>
          </a:bodyPr>
          <a:lstStyle/>
          <a:p>
            <a:r>
              <a:rPr lang="zh-CN" altLang="en-US" sz="4000" dirty="0">
                <a:solidFill>
                  <a:srgbClr val="FF0000"/>
                </a:solidFill>
              </a:rPr>
              <a:t>减少</a:t>
            </a:r>
          </a:p>
        </p:txBody>
      </p:sp>
      <p:sp>
        <p:nvSpPr>
          <p:cNvPr id="3" name="矩形 2"/>
          <p:cNvSpPr/>
          <p:nvPr/>
        </p:nvSpPr>
        <p:spPr>
          <a:xfrm>
            <a:off x="1045399" y="2043460"/>
            <a:ext cx="9758911" cy="4063741"/>
          </a:xfrm>
          <a:prstGeom prst="rect">
            <a:avLst/>
          </a:prstGeom>
        </p:spPr>
        <p:txBody>
          <a:bodyPr wrap="square">
            <a:spAutoFit/>
          </a:bodyPr>
          <a:lstStyle/>
          <a:p>
            <a:pPr>
              <a:lnSpc>
                <a:spcPct val="150000"/>
              </a:lnSpc>
            </a:pPr>
            <a:r>
              <a:rPr lang="zh-CN" altLang="en-US" sz="3200" dirty="0">
                <a:solidFill>
                  <a:srgbClr val="FF0000"/>
                </a:solidFill>
              </a:rPr>
              <a:t>动物数量</a:t>
            </a:r>
            <a:r>
              <a:rPr lang="en-US" altLang="zh-CN" sz="3200" dirty="0">
                <a:solidFill>
                  <a:srgbClr val="FF0000"/>
                </a:solidFill>
              </a:rPr>
              <a:t>: </a:t>
            </a:r>
            <a:r>
              <a:rPr lang="zh-CN" altLang="en-US" sz="3200" dirty="0">
                <a:solidFill>
                  <a:srgbClr val="FF0000"/>
                </a:solidFill>
              </a:rPr>
              <a:t>最小化原则</a:t>
            </a:r>
            <a:endParaRPr lang="en-US" altLang="zh-CN" sz="3200" dirty="0">
              <a:solidFill>
                <a:srgbClr val="FF0000"/>
              </a:solidFill>
            </a:endParaRPr>
          </a:p>
          <a:p>
            <a:pPr>
              <a:lnSpc>
                <a:spcPct val="150000"/>
              </a:lnSpc>
            </a:pPr>
            <a:r>
              <a:rPr lang="zh-CN" altLang="en-US" sz="2800" dirty="0">
                <a:solidFill>
                  <a:srgbClr val="000000"/>
                </a:solidFill>
              </a:rPr>
              <a:t>必须说明分组情况，每组实验动物数量（推荐</a:t>
            </a:r>
            <a:r>
              <a:rPr lang="en-US" altLang="zh-CN" sz="2800" dirty="0">
                <a:solidFill>
                  <a:srgbClr val="000000"/>
                </a:solidFill>
              </a:rPr>
              <a:t>5</a:t>
            </a:r>
            <a:r>
              <a:rPr lang="zh-CN" altLang="en-US" sz="2800" dirty="0">
                <a:solidFill>
                  <a:srgbClr val="000000"/>
                </a:solidFill>
              </a:rPr>
              <a:t>只）。</a:t>
            </a:r>
            <a:endParaRPr lang="en-US" altLang="zh-CN" sz="2800" dirty="0">
              <a:solidFill>
                <a:srgbClr val="000000"/>
              </a:solidFill>
            </a:endParaRPr>
          </a:p>
          <a:p>
            <a:pPr>
              <a:lnSpc>
                <a:spcPct val="150000"/>
              </a:lnSpc>
            </a:pPr>
            <a:r>
              <a:rPr lang="zh-CN" altLang="en-US" sz="2800" dirty="0">
                <a:solidFill>
                  <a:srgbClr val="000000"/>
                </a:solidFill>
              </a:rPr>
              <a:t>每组重复超过</a:t>
            </a:r>
            <a:r>
              <a:rPr lang="en-US" altLang="zh-CN" sz="2800" dirty="0">
                <a:solidFill>
                  <a:srgbClr val="000000"/>
                </a:solidFill>
              </a:rPr>
              <a:t>5</a:t>
            </a:r>
            <a:r>
              <a:rPr lang="zh-CN" altLang="en-US" sz="2800" dirty="0">
                <a:solidFill>
                  <a:srgbClr val="000000"/>
                </a:solidFill>
              </a:rPr>
              <a:t>只必须说明理由。</a:t>
            </a:r>
            <a:endParaRPr lang="en-US" altLang="zh-CN" sz="2800" dirty="0">
              <a:solidFill>
                <a:srgbClr val="000000"/>
              </a:solidFill>
            </a:endParaRPr>
          </a:p>
          <a:p>
            <a:pPr>
              <a:lnSpc>
                <a:spcPct val="150000"/>
              </a:lnSpc>
            </a:pPr>
            <a:endParaRPr lang="en-US" altLang="zh-CN" sz="2800" dirty="0">
              <a:solidFill>
                <a:srgbClr val="000000"/>
              </a:solidFill>
            </a:endParaRPr>
          </a:p>
          <a:p>
            <a:pPr>
              <a:lnSpc>
                <a:spcPct val="150000"/>
              </a:lnSpc>
            </a:pPr>
            <a:r>
              <a:rPr lang="zh-CN" altLang="en-US" sz="2800" dirty="0">
                <a:solidFill>
                  <a:srgbClr val="000000"/>
                </a:solidFill>
              </a:rPr>
              <a:t>计算总数和表中需求动物数量一致，不能随意估计数字。</a:t>
            </a:r>
            <a:endParaRPr lang="en-US" altLang="zh-CN" sz="2800" dirty="0">
              <a:solidFill>
                <a:srgbClr val="000000"/>
              </a:solidFill>
            </a:endParaRPr>
          </a:p>
          <a:p>
            <a:pPr>
              <a:lnSpc>
                <a:spcPct val="150000"/>
              </a:lnSpc>
            </a:pPr>
            <a:endParaRPr lang="en-US" altLang="zh-CN" sz="3200"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412602" y="1032056"/>
            <a:ext cx="11576050" cy="1127101"/>
          </a:xfrm>
        </p:spPr>
        <p:txBody>
          <a:bodyPr>
            <a:noAutofit/>
          </a:bodyPr>
          <a:lstStyle/>
          <a:p>
            <a:r>
              <a:rPr lang="zh-CN" altLang="en-US" sz="4000" dirty="0">
                <a:solidFill>
                  <a:srgbClr val="FF0000"/>
                </a:solidFill>
              </a:rPr>
              <a:t>替代</a:t>
            </a:r>
          </a:p>
        </p:txBody>
      </p:sp>
      <p:sp>
        <p:nvSpPr>
          <p:cNvPr id="3" name="矩形 2"/>
          <p:cNvSpPr/>
          <p:nvPr/>
        </p:nvSpPr>
        <p:spPr>
          <a:xfrm>
            <a:off x="1045399" y="1810814"/>
            <a:ext cx="9758911" cy="3347840"/>
          </a:xfrm>
          <a:prstGeom prst="rect">
            <a:avLst/>
          </a:prstGeom>
        </p:spPr>
        <p:txBody>
          <a:bodyPr wrap="square">
            <a:spAutoFit/>
          </a:bodyPr>
          <a:lstStyle/>
          <a:p>
            <a:pPr>
              <a:lnSpc>
                <a:spcPct val="150000"/>
              </a:lnSpc>
            </a:pPr>
            <a:r>
              <a:rPr lang="zh-CN" altLang="en-US" sz="3200" dirty="0">
                <a:solidFill>
                  <a:srgbClr val="FF0000"/>
                </a:solidFill>
              </a:rPr>
              <a:t>低等替代高等，无生命替代有生命。</a:t>
            </a:r>
            <a:endParaRPr lang="en-US" altLang="zh-CN" sz="3200" dirty="0">
              <a:solidFill>
                <a:srgbClr val="FF0000"/>
              </a:solidFill>
            </a:endParaRPr>
          </a:p>
          <a:p>
            <a:pPr>
              <a:lnSpc>
                <a:spcPct val="150000"/>
              </a:lnSpc>
            </a:pPr>
            <a:r>
              <a:rPr lang="zh-CN" altLang="en-US" sz="2800" dirty="0">
                <a:solidFill>
                  <a:srgbClr val="000000"/>
                </a:solidFill>
              </a:rPr>
              <a:t>大小鼠说明无法使用细胞系研究的原因。</a:t>
            </a:r>
            <a:endParaRPr lang="en-US" altLang="zh-CN" sz="2800" dirty="0">
              <a:solidFill>
                <a:srgbClr val="000000"/>
              </a:solidFill>
            </a:endParaRPr>
          </a:p>
          <a:p>
            <a:pPr>
              <a:lnSpc>
                <a:spcPct val="150000"/>
              </a:lnSpc>
            </a:pPr>
            <a:r>
              <a:rPr lang="zh-CN" altLang="en-US" sz="2800" dirty="0">
                <a:solidFill>
                  <a:srgbClr val="000000"/>
                </a:solidFill>
              </a:rPr>
              <a:t>大型哺乳动物必须说明是否存在替代的可能。</a:t>
            </a:r>
            <a:endParaRPr lang="en-US" altLang="zh-CN" sz="2800" dirty="0">
              <a:solidFill>
                <a:srgbClr val="000000"/>
              </a:solidFill>
            </a:endParaRPr>
          </a:p>
          <a:p>
            <a:pPr>
              <a:lnSpc>
                <a:spcPct val="150000"/>
              </a:lnSpc>
            </a:pPr>
            <a:endParaRPr lang="en-US" altLang="zh-CN" sz="3200" dirty="0">
              <a:solidFill>
                <a:srgbClr val="FF0000"/>
              </a:solidFill>
            </a:endParaRPr>
          </a:p>
          <a:p>
            <a:pPr>
              <a:lnSpc>
                <a:spcPct val="150000"/>
              </a:lnSpc>
            </a:pPr>
            <a:endParaRPr lang="en-US" altLang="zh-CN" sz="2400" dirty="0">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307975" y="524056"/>
            <a:ext cx="11576050" cy="1127101"/>
          </a:xfrm>
        </p:spPr>
        <p:txBody>
          <a:bodyPr>
            <a:noAutofit/>
          </a:bodyPr>
          <a:lstStyle/>
          <a:p>
            <a:r>
              <a:rPr lang="zh-CN" altLang="en-US" sz="4000" dirty="0">
                <a:solidFill>
                  <a:srgbClr val="FF0000"/>
                </a:solidFill>
              </a:rPr>
              <a:t>优化：实验条件。</a:t>
            </a:r>
            <a:endParaRPr lang="en-US" altLang="zh-CN" sz="4000" dirty="0">
              <a:solidFill>
                <a:srgbClr val="FF0000"/>
              </a:solidFill>
            </a:endParaRPr>
          </a:p>
          <a:p>
            <a:endParaRPr lang="zh-CN" altLang="en-US" sz="4000" dirty="0">
              <a:solidFill>
                <a:srgbClr val="FF0000"/>
              </a:solidFill>
            </a:endParaRPr>
          </a:p>
        </p:txBody>
      </p:sp>
      <p:sp>
        <p:nvSpPr>
          <p:cNvPr id="3" name="矩形 2"/>
          <p:cNvSpPr/>
          <p:nvPr/>
        </p:nvSpPr>
        <p:spPr>
          <a:xfrm>
            <a:off x="900256" y="1825329"/>
            <a:ext cx="9758911" cy="3886641"/>
          </a:xfrm>
          <a:prstGeom prst="rect">
            <a:avLst/>
          </a:prstGeom>
        </p:spPr>
        <p:txBody>
          <a:bodyPr wrap="square">
            <a:spAutoFit/>
          </a:bodyPr>
          <a:lstStyle/>
          <a:p>
            <a:pPr>
              <a:lnSpc>
                <a:spcPct val="150000"/>
              </a:lnSpc>
            </a:pPr>
            <a:r>
              <a:rPr lang="zh-CN" altLang="en-US" sz="2800" dirty="0">
                <a:solidFill>
                  <a:srgbClr val="000000"/>
                </a:solidFill>
              </a:rPr>
              <a:t>是否自由采食，初涉及营养学实验不得限制采食。</a:t>
            </a:r>
            <a:endParaRPr lang="en-US" altLang="zh-CN" sz="2800" dirty="0">
              <a:solidFill>
                <a:srgbClr val="000000"/>
              </a:solidFill>
            </a:endParaRPr>
          </a:p>
          <a:p>
            <a:pPr>
              <a:lnSpc>
                <a:spcPct val="150000"/>
              </a:lnSpc>
            </a:pPr>
            <a:r>
              <a:rPr lang="zh-CN" altLang="en-US" sz="2800" dirty="0">
                <a:solidFill>
                  <a:srgbClr val="000000"/>
                </a:solidFill>
              </a:rPr>
              <a:t>是否涉及温湿度及光照时间调整。</a:t>
            </a:r>
            <a:endParaRPr lang="en-US" altLang="zh-CN" sz="2800" dirty="0">
              <a:solidFill>
                <a:srgbClr val="000000"/>
              </a:solidFill>
            </a:endParaRPr>
          </a:p>
          <a:p>
            <a:pPr>
              <a:lnSpc>
                <a:spcPct val="150000"/>
              </a:lnSpc>
            </a:pPr>
            <a:r>
              <a:rPr lang="zh-CN" altLang="en-US" sz="2800" dirty="0">
                <a:solidFill>
                  <a:srgbClr val="000000"/>
                </a:solidFill>
              </a:rPr>
              <a:t>给药必须说明剂量和体积。采血说明采样部位和采样量。</a:t>
            </a:r>
            <a:endParaRPr lang="en-US" altLang="zh-CN" sz="2800" dirty="0">
              <a:solidFill>
                <a:srgbClr val="000000"/>
              </a:solidFill>
            </a:endParaRPr>
          </a:p>
          <a:p>
            <a:pPr>
              <a:lnSpc>
                <a:spcPct val="150000"/>
              </a:lnSpc>
            </a:pPr>
            <a:r>
              <a:rPr lang="zh-CN" altLang="en-US" sz="2800" dirty="0">
                <a:solidFill>
                  <a:srgbClr val="000000"/>
                </a:solidFill>
              </a:rPr>
              <a:t>是否涉及活体采样。</a:t>
            </a:r>
            <a:endParaRPr lang="en-US" altLang="zh-CN" sz="2800" dirty="0">
              <a:solidFill>
                <a:srgbClr val="000000"/>
              </a:solidFill>
            </a:endParaRPr>
          </a:p>
          <a:p>
            <a:pPr>
              <a:lnSpc>
                <a:spcPct val="150000"/>
              </a:lnSpc>
            </a:pPr>
            <a:r>
              <a:rPr lang="zh-CN" altLang="en-US" sz="2800" dirty="0">
                <a:solidFill>
                  <a:srgbClr val="000000"/>
                </a:solidFill>
              </a:rPr>
              <a:t>只要有刀使用，必须麻醉，说明麻醉途径方法，麻醉药种类。</a:t>
            </a:r>
            <a:endParaRPr lang="en-US" altLang="zh-CN" sz="2800" dirty="0">
              <a:solidFill>
                <a:srgbClr val="000000"/>
              </a:solidFill>
            </a:endParaRPr>
          </a:p>
          <a:p>
            <a:pPr>
              <a:lnSpc>
                <a:spcPct val="150000"/>
              </a:lnSpc>
            </a:pPr>
            <a:r>
              <a:rPr lang="zh-CN" altLang="en-US" sz="2800" dirty="0">
                <a:solidFill>
                  <a:srgbClr val="000000"/>
                </a:solidFill>
              </a:rPr>
              <a:t>涉及处死后采样，必须说明安乐死方法。</a:t>
            </a:r>
            <a:endParaRPr lang="en-US" altLang="zh-CN" sz="2800" dirty="0">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900255" y="839348"/>
            <a:ext cx="10101573" cy="4615815"/>
          </a:xfrm>
          <a:prstGeom prst="rect">
            <a:avLst/>
          </a:prstGeom>
        </p:spPr>
        <p:txBody>
          <a:bodyPr wrap="square">
            <a:spAutoFit/>
          </a:bodyPr>
          <a:lstStyle/>
          <a:p>
            <a:pPr>
              <a:lnSpc>
                <a:spcPct val="150000"/>
              </a:lnSpc>
            </a:pPr>
            <a:r>
              <a:rPr lang="zh-CN" altLang="en-US" sz="2800" dirty="0">
                <a:solidFill>
                  <a:srgbClr val="000000"/>
                </a:solidFill>
              </a:rPr>
              <a:t>    本实验在吉林大学实验动物中心屏障设施开展，在吉林大学动物伦理福利委员会监督下开展（</a:t>
            </a:r>
            <a:r>
              <a:rPr lang="en-US" altLang="zh-CN" sz="2800" dirty="0">
                <a:solidFill>
                  <a:srgbClr val="000000"/>
                </a:solidFill>
              </a:rPr>
              <a:t>IACUC</a:t>
            </a:r>
            <a:r>
              <a:rPr lang="zh-CN" altLang="en-US" sz="2800" dirty="0">
                <a:solidFill>
                  <a:srgbClr val="000000"/>
                </a:solidFill>
              </a:rPr>
              <a:t>），遵守吉林大学及国家对于实验动物伦理福利的要求，饲养条件严格依照</a:t>
            </a:r>
            <a:r>
              <a:rPr lang="en-US" altLang="zh-CN" sz="2800" dirty="0">
                <a:solidFill>
                  <a:srgbClr val="000000"/>
                </a:solidFill>
              </a:rPr>
              <a:t>GB14925</a:t>
            </a:r>
            <a:r>
              <a:rPr lang="zh-CN" altLang="en-US" sz="2800" dirty="0">
                <a:solidFill>
                  <a:srgbClr val="000000"/>
                </a:solidFill>
              </a:rPr>
              <a:t>进行，实验动物自由饮水采食。</a:t>
            </a:r>
            <a:endParaRPr lang="en-US" altLang="zh-CN" sz="2800" dirty="0">
              <a:solidFill>
                <a:srgbClr val="000000"/>
              </a:solidFill>
            </a:endParaRPr>
          </a:p>
          <a:p>
            <a:pPr>
              <a:lnSpc>
                <a:spcPct val="150000"/>
              </a:lnSpc>
            </a:pPr>
            <a:r>
              <a:rPr lang="zh-CN" altLang="en-US" sz="2800" dirty="0">
                <a:solidFill>
                  <a:srgbClr val="FF0000"/>
                </a:solidFill>
              </a:rPr>
              <a:t>    动物分组**，    给药**，</a:t>
            </a:r>
            <a:endParaRPr lang="en-US" altLang="zh-CN" sz="2800" dirty="0">
              <a:solidFill>
                <a:srgbClr val="FF0000"/>
              </a:solidFill>
            </a:endParaRPr>
          </a:p>
          <a:p>
            <a:pPr>
              <a:lnSpc>
                <a:spcPct val="150000"/>
              </a:lnSpc>
            </a:pPr>
            <a:r>
              <a:rPr lang="zh-CN" altLang="en-US" sz="2800" dirty="0">
                <a:solidFill>
                  <a:srgbClr val="FF0000"/>
                </a:solidFill>
              </a:rPr>
              <a:t>    采样**，麻醉**，人道终点**，安乐死方法**。</a:t>
            </a:r>
            <a:endParaRPr lang="en-US" altLang="zh-CN" sz="2800" dirty="0">
              <a:solidFill>
                <a:srgbClr val="FF0000"/>
              </a:solidFill>
            </a:endParaRPr>
          </a:p>
          <a:p>
            <a:pPr>
              <a:lnSpc>
                <a:spcPct val="150000"/>
              </a:lnSpc>
            </a:pPr>
            <a:r>
              <a:rPr lang="zh-CN" altLang="en-US" sz="2800" dirty="0">
                <a:solidFill>
                  <a:srgbClr val="000000"/>
                </a:solidFill>
              </a:rPr>
              <a:t>    实验后，动物尸体集中无害化处理。</a:t>
            </a:r>
            <a:endParaRPr lang="en-US" altLang="zh-CN" sz="2800" dirty="0">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388257" y="206374"/>
            <a:ext cx="8668657" cy="909003"/>
          </a:xfrm>
        </p:spPr>
        <p:txBody>
          <a:bodyPr vert="horz" wrap="square" lIns="91440" tIns="45720" rIns="91440" bIns="45720" rtlCol="0" anchor="ctr">
            <a:normAutofit/>
          </a:bodyPr>
          <a:lstStyle/>
          <a:p>
            <a:r>
              <a:rPr lang="zh-CN" altLang="en-US" b="1" dirty="0">
                <a:solidFill>
                  <a:schemeClr val="tx2">
                    <a:lumMod val="50000"/>
                  </a:schemeClr>
                </a:solidFill>
              </a:rPr>
              <a:t>吸入麻醉：</a:t>
            </a:r>
            <a:r>
              <a:rPr lang="zh-CN" altLang="en-US" sz="4400" dirty="0">
                <a:solidFill>
                  <a:schemeClr val="tx1"/>
                </a:solidFill>
              </a:rPr>
              <a:t>药物的选择</a:t>
            </a:r>
          </a:p>
        </p:txBody>
      </p:sp>
      <p:pic>
        <p:nvPicPr>
          <p:cNvPr id="4" name="图片 7" descr="IMG_256"/>
          <p:cNvPicPr>
            <a:picLocks noChangeAspect="1"/>
          </p:cNvPicPr>
          <p:nvPr/>
        </p:nvPicPr>
        <p:blipFill>
          <a:blip r:embed="rId5"/>
          <a:stretch>
            <a:fillRect/>
          </a:stretch>
        </p:blipFill>
        <p:spPr>
          <a:xfrm>
            <a:off x="838200" y="1252855"/>
            <a:ext cx="1920240" cy="1543685"/>
          </a:xfrm>
          <a:prstGeom prst="rect">
            <a:avLst/>
          </a:prstGeom>
          <a:noFill/>
          <a:ln w="9525">
            <a:noFill/>
          </a:ln>
        </p:spPr>
      </p:pic>
      <p:sp>
        <p:nvSpPr>
          <p:cNvPr id="6" name="文本框 5"/>
          <p:cNvSpPr txBox="1"/>
          <p:nvPr/>
        </p:nvSpPr>
        <p:spPr>
          <a:xfrm>
            <a:off x="3044644" y="1176125"/>
            <a:ext cx="5272041" cy="1569660"/>
          </a:xfrm>
          <a:prstGeom prst="rect">
            <a:avLst/>
          </a:prstGeom>
          <a:noFill/>
        </p:spPr>
        <p:txBody>
          <a:bodyPr wrap="square" rtlCol="0">
            <a:spAutoFit/>
            <a:scene3d>
              <a:camera prst="orthographicFront"/>
              <a:lightRig rig="threePt" dir="t"/>
            </a:scene3d>
          </a:bodyPr>
          <a:lstStyle/>
          <a:p>
            <a:r>
              <a:rPr lang="zh-CN" altLang="en-US" sz="2400" dirty="0">
                <a:solidFill>
                  <a:schemeClr val="tx2">
                    <a:lumMod val="50000"/>
                  </a:schemeClr>
                </a:solidFill>
                <a:effectLst/>
              </a:rPr>
              <a:t>七氟醚：诱导时间更长，且限制条件更多，</a:t>
            </a:r>
            <a:r>
              <a:rPr lang="zh-CN" altLang="en-US" sz="2400" dirty="0">
                <a:solidFill>
                  <a:schemeClr val="tx2">
                    <a:lumMod val="50000"/>
                  </a:schemeClr>
                </a:solidFill>
                <a:effectLst/>
                <a:sym typeface="+mn-ea"/>
              </a:rPr>
              <a:t>通过使用异氟烷而不是使用七氟醚，进入研究的动物可以快速恢复且无痛苦。</a:t>
            </a:r>
          </a:p>
        </p:txBody>
      </p:sp>
      <p:sp>
        <p:nvSpPr>
          <p:cNvPr id="7" name="文本框 6"/>
          <p:cNvSpPr txBox="1"/>
          <p:nvPr/>
        </p:nvSpPr>
        <p:spPr>
          <a:xfrm>
            <a:off x="3044644" y="2842940"/>
            <a:ext cx="5112385" cy="1569660"/>
          </a:xfrm>
          <a:prstGeom prst="rect">
            <a:avLst/>
          </a:prstGeom>
          <a:noFill/>
        </p:spPr>
        <p:txBody>
          <a:bodyPr wrap="square" rtlCol="0">
            <a:spAutoFit/>
          </a:bodyPr>
          <a:lstStyle/>
          <a:p>
            <a:r>
              <a:rPr lang="zh-CN" altLang="en-US" sz="2400" dirty="0">
                <a:solidFill>
                  <a:srgbClr val="FF0000"/>
                </a:solidFill>
              </a:rPr>
              <a:t>异氟烷：</a:t>
            </a:r>
            <a:r>
              <a:rPr lang="zh-CN" altLang="en-US" sz="2400" dirty="0">
                <a:solidFill>
                  <a:schemeClr val="tx2">
                    <a:lumMod val="50000"/>
                  </a:schemeClr>
                </a:solidFill>
                <a:sym typeface="+mn-ea"/>
              </a:rPr>
              <a:t>气味小，对呼吸道和黏膜的刺激性小，因而呼吸畅通。使用安全，动物麻醉深度容易掌握，而且麻醉后苏醒较快。（</a:t>
            </a:r>
            <a:r>
              <a:rPr lang="zh-CN" altLang="en-US" sz="2400" dirty="0">
                <a:solidFill>
                  <a:srgbClr val="FF0000"/>
                </a:solidFill>
                <a:sym typeface="+mn-ea"/>
              </a:rPr>
              <a:t>推荐</a:t>
            </a:r>
            <a:r>
              <a:rPr lang="zh-CN" altLang="en-US" sz="2400" dirty="0">
                <a:solidFill>
                  <a:schemeClr val="tx2">
                    <a:lumMod val="50000"/>
                  </a:schemeClr>
                </a:solidFill>
                <a:sym typeface="+mn-ea"/>
              </a:rPr>
              <a:t>）</a:t>
            </a:r>
          </a:p>
        </p:txBody>
      </p:sp>
      <p:pic>
        <p:nvPicPr>
          <p:cNvPr id="5" name="图片 -2147482613" descr="IMG_20181118_144438"/>
          <p:cNvPicPr>
            <a:picLocks noChangeAspect="1"/>
          </p:cNvPicPr>
          <p:nvPr/>
        </p:nvPicPr>
        <p:blipFill>
          <a:blip r:embed="rId6"/>
          <a:stretch>
            <a:fillRect/>
          </a:stretch>
        </p:blipFill>
        <p:spPr>
          <a:xfrm>
            <a:off x="662758" y="4141833"/>
            <a:ext cx="2094412" cy="1604010"/>
          </a:xfrm>
          <a:prstGeom prst="rect">
            <a:avLst/>
          </a:prstGeom>
          <a:noFill/>
          <a:ln w="9525">
            <a:noFill/>
          </a:ln>
        </p:spPr>
      </p:pic>
      <p:pic>
        <p:nvPicPr>
          <p:cNvPr id="8" name="图片 7" descr="IMG_20181118_144408"/>
          <p:cNvPicPr>
            <a:picLocks noChangeAspect="1"/>
          </p:cNvPicPr>
          <p:nvPr/>
        </p:nvPicPr>
        <p:blipFill>
          <a:blip r:embed="rId7"/>
          <a:stretch>
            <a:fillRect/>
          </a:stretch>
        </p:blipFill>
        <p:spPr>
          <a:xfrm flipH="1">
            <a:off x="838200" y="2742928"/>
            <a:ext cx="1918970" cy="1398905"/>
          </a:xfrm>
          <a:prstGeom prst="rect">
            <a:avLst/>
          </a:prstGeom>
          <a:noFill/>
          <a:ln w="9525">
            <a:noFill/>
          </a:ln>
        </p:spPr>
      </p:pic>
      <p:sp>
        <p:nvSpPr>
          <p:cNvPr id="9" name="文本框 8"/>
          <p:cNvSpPr txBox="1"/>
          <p:nvPr/>
        </p:nvSpPr>
        <p:spPr>
          <a:xfrm>
            <a:off x="3044644" y="4481546"/>
            <a:ext cx="4722223" cy="1200329"/>
          </a:xfrm>
          <a:prstGeom prst="rect">
            <a:avLst/>
          </a:prstGeom>
          <a:noFill/>
        </p:spPr>
        <p:txBody>
          <a:bodyPr wrap="square" rtlCol="0">
            <a:spAutoFit/>
          </a:bodyPr>
          <a:lstStyle/>
          <a:p>
            <a:r>
              <a:rPr lang="zh-CN" altLang="en-US" sz="2400" dirty="0">
                <a:solidFill>
                  <a:srgbClr val="FF0000"/>
                </a:solidFill>
              </a:rPr>
              <a:t>二氧化碳：</a:t>
            </a:r>
            <a:r>
              <a:rPr lang="zh-CN" altLang="en-US" sz="2400" dirty="0">
                <a:solidFill>
                  <a:schemeClr val="tx2">
                    <a:lumMod val="50000"/>
                  </a:schemeClr>
                </a:solidFill>
                <a:sym typeface="+mn-ea"/>
              </a:rPr>
              <a:t>目前，用于时间（小于</a:t>
            </a:r>
            <a:r>
              <a:rPr lang="en-US" altLang="zh-CN" sz="2400" dirty="0">
                <a:solidFill>
                  <a:schemeClr val="tx2">
                    <a:lumMod val="50000"/>
                  </a:schemeClr>
                </a:solidFill>
                <a:sym typeface="+mn-ea"/>
              </a:rPr>
              <a:t>1min</a:t>
            </a:r>
            <a:r>
              <a:rPr lang="zh-CN" altLang="en-US" sz="2400" dirty="0">
                <a:solidFill>
                  <a:schemeClr val="tx2">
                    <a:lumMod val="50000"/>
                  </a:schemeClr>
                </a:solidFill>
                <a:sym typeface="+mn-ea"/>
              </a:rPr>
              <a:t>采样需求），麻醉效果理想且便利经济。（推荐）</a:t>
            </a:r>
          </a:p>
        </p:txBody>
      </p:sp>
      <p:pic>
        <p:nvPicPr>
          <p:cNvPr id="10" name="图片 -2147482606" descr="IMG_20181118_144427"/>
          <p:cNvPicPr>
            <a:picLocks noChangeAspect="1"/>
          </p:cNvPicPr>
          <p:nvPr/>
        </p:nvPicPr>
        <p:blipFill>
          <a:blip r:embed="rId8"/>
          <a:stretch>
            <a:fillRect/>
          </a:stretch>
        </p:blipFill>
        <p:spPr>
          <a:xfrm>
            <a:off x="8694057" y="388120"/>
            <a:ext cx="3396343" cy="3176634"/>
          </a:xfrm>
          <a:prstGeom prst="rect">
            <a:avLst/>
          </a:prstGeom>
          <a:noFill/>
          <a:ln w="9525">
            <a:noFill/>
          </a:ln>
        </p:spPr>
      </p:pic>
      <p:pic>
        <p:nvPicPr>
          <p:cNvPr id="11" name="图片 -2147482605" descr="IMG_20181118_144317"/>
          <p:cNvPicPr>
            <a:picLocks noChangeAspect="1"/>
          </p:cNvPicPr>
          <p:nvPr/>
        </p:nvPicPr>
        <p:blipFill>
          <a:blip r:embed="rId9"/>
          <a:stretch>
            <a:fillRect/>
          </a:stretch>
        </p:blipFill>
        <p:spPr>
          <a:xfrm>
            <a:off x="8694057" y="3767944"/>
            <a:ext cx="3497943" cy="3012811"/>
          </a:xfrm>
          <a:prstGeom prst="rect">
            <a:avLst/>
          </a:prstGeom>
          <a:noFill/>
          <a:ln w="9525">
            <a:noFill/>
          </a:ln>
        </p:spPr>
      </p:pic>
      <p:sp>
        <p:nvSpPr>
          <p:cNvPr id="12" name="文本框 11">
            <a:extLst>
              <a:ext uri="{FF2B5EF4-FFF2-40B4-BE49-F238E27FC236}">
                <a16:creationId xmlns:a16="http://schemas.microsoft.com/office/drawing/2014/main" id="{A75C209C-E8C6-424E-BBC2-EA4565AA4063}"/>
              </a:ext>
            </a:extLst>
          </p:cNvPr>
          <p:cNvSpPr txBox="1"/>
          <p:nvPr/>
        </p:nvSpPr>
        <p:spPr>
          <a:xfrm>
            <a:off x="3044644" y="5990180"/>
            <a:ext cx="4722223" cy="830997"/>
          </a:xfrm>
          <a:prstGeom prst="rect">
            <a:avLst/>
          </a:prstGeom>
          <a:noFill/>
        </p:spPr>
        <p:txBody>
          <a:bodyPr wrap="square" rtlCol="0">
            <a:spAutoFit/>
          </a:bodyPr>
          <a:lstStyle/>
          <a:p>
            <a:r>
              <a:rPr lang="zh-CN" altLang="en-US" sz="2400" dirty="0">
                <a:solidFill>
                  <a:srgbClr val="FF0000"/>
                </a:solidFill>
                <a:highlight>
                  <a:srgbClr val="FFFF00"/>
                </a:highlight>
              </a:rPr>
              <a:t>乙醚禁止单独使用，只有镇静剂作用，必须联合阻断剂使用！</a:t>
            </a:r>
            <a:endParaRPr lang="zh-CN" altLang="en-US" sz="2400" dirty="0">
              <a:solidFill>
                <a:srgbClr val="FF0000"/>
              </a:solidFill>
              <a:highlight>
                <a:srgbClr val="FFFF00"/>
              </a:highlight>
              <a:sym typeface="+mn-ea"/>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D6A425-5C15-4A73-B74A-C01C6B8FD25B}"/>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133ED93A-4127-4131-9893-1BD176ECDEA8}"/>
              </a:ext>
            </a:extLst>
          </p:cNvPr>
          <p:cNvSpPr>
            <a:spLocks noGrp="1"/>
          </p:cNvSpPr>
          <p:nvPr>
            <p:ph sz="half" idx="1"/>
          </p:nvPr>
        </p:nvSpPr>
        <p:spPr/>
        <p:txBody>
          <a:bodyPr/>
          <a:lstStyle/>
          <a:p>
            <a:endParaRPr lang="zh-CN" altLang="en-US"/>
          </a:p>
        </p:txBody>
      </p:sp>
      <p:sp>
        <p:nvSpPr>
          <p:cNvPr id="4" name="内容占位符 3">
            <a:extLst>
              <a:ext uri="{FF2B5EF4-FFF2-40B4-BE49-F238E27FC236}">
                <a16:creationId xmlns:a16="http://schemas.microsoft.com/office/drawing/2014/main" id="{2B563517-1C2C-4DBD-8912-6BB5E8A64F57}"/>
              </a:ext>
            </a:extLst>
          </p:cNvPr>
          <p:cNvSpPr>
            <a:spLocks noGrp="1"/>
          </p:cNvSpPr>
          <p:nvPr>
            <p:ph sz="half" idx="2"/>
          </p:nvPr>
        </p:nvSpPr>
        <p:spPr/>
        <p:txBody>
          <a:bodyPr/>
          <a:lstStyle/>
          <a:p>
            <a:endParaRPr lang="zh-CN" altLang="en-US"/>
          </a:p>
        </p:txBody>
      </p:sp>
      <p:pic>
        <p:nvPicPr>
          <p:cNvPr id="5" name="图片 4">
            <a:extLst>
              <a:ext uri="{FF2B5EF4-FFF2-40B4-BE49-F238E27FC236}">
                <a16:creationId xmlns:a16="http://schemas.microsoft.com/office/drawing/2014/main" id="{5C3795E5-6DDF-490E-9BE8-B383A35F4D74}"/>
              </a:ext>
            </a:extLst>
          </p:cNvPr>
          <p:cNvPicPr>
            <a:picLocks noChangeAspect="1"/>
          </p:cNvPicPr>
          <p:nvPr/>
        </p:nvPicPr>
        <p:blipFill>
          <a:blip r:embed="rId2"/>
          <a:stretch>
            <a:fillRect/>
          </a:stretch>
        </p:blipFill>
        <p:spPr>
          <a:xfrm>
            <a:off x="0" y="922555"/>
            <a:ext cx="12182322" cy="5012890"/>
          </a:xfrm>
          <a:prstGeom prst="rect">
            <a:avLst/>
          </a:prstGeom>
        </p:spPr>
      </p:pic>
    </p:spTree>
    <p:extLst>
      <p:ext uri="{BB962C8B-B14F-4D97-AF65-F5344CB8AC3E}">
        <p14:creationId xmlns:p14="http://schemas.microsoft.com/office/powerpoint/2010/main" val="4276210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08469" y="621108"/>
            <a:ext cx="7001813" cy="812618"/>
          </a:xfrm>
        </p:spPr>
        <p:txBody>
          <a:bodyPr/>
          <a:lstStyle/>
          <a:p>
            <a:r>
              <a:rPr lang="zh-CN" altLang="en-US" dirty="0">
                <a:solidFill>
                  <a:srgbClr val="0070C0"/>
                </a:solidFill>
              </a:rPr>
              <a:t>什么是实验动物？</a:t>
            </a:r>
          </a:p>
        </p:txBody>
      </p:sp>
      <p:sp>
        <p:nvSpPr>
          <p:cNvPr id="3" name="内容占位符 2"/>
          <p:cNvSpPr>
            <a:spLocks noGrp="1"/>
          </p:cNvSpPr>
          <p:nvPr>
            <p:ph idx="1"/>
          </p:nvPr>
        </p:nvSpPr>
        <p:spPr>
          <a:xfrm>
            <a:off x="367931" y="2020025"/>
            <a:ext cx="10969502" cy="4351337"/>
          </a:xfrm>
        </p:spPr>
        <p:txBody>
          <a:bodyPr>
            <a:normAutofit/>
          </a:bodyPr>
          <a:lstStyle/>
          <a:p>
            <a:pPr>
              <a:lnSpc>
                <a:spcPct val="150000"/>
              </a:lnSpc>
            </a:pPr>
            <a:r>
              <a:rPr lang="zh-CN" altLang="en-US" sz="3200" dirty="0">
                <a:solidFill>
                  <a:srgbClr val="FF0000"/>
                </a:solidFill>
              </a:rPr>
              <a:t>经典定义：</a:t>
            </a:r>
            <a:r>
              <a:rPr lang="zh-CN" altLang="en-US" dirty="0">
                <a:solidFill>
                  <a:srgbClr val="000000"/>
                </a:solidFill>
              </a:rPr>
              <a:t>人工饲养繁育，对其所携带的微生物、寄生虫实行控制，遗传背景明确或来源清楚，用于科学研究、教学、生产或检定的动物。</a:t>
            </a:r>
            <a:endParaRPr lang="en-US" altLang="zh-CN" dirty="0">
              <a:solidFill>
                <a:srgbClr val="000000"/>
              </a:solidFill>
            </a:endParaRPr>
          </a:p>
          <a:p>
            <a:pPr>
              <a:lnSpc>
                <a:spcPct val="150000"/>
              </a:lnSpc>
            </a:pPr>
            <a:r>
              <a:rPr lang="en-US" altLang="zh-CN" sz="3200" dirty="0">
                <a:solidFill>
                  <a:srgbClr val="FF0000"/>
                </a:solidFill>
              </a:rPr>
              <a:t>AAALAC</a:t>
            </a:r>
            <a:r>
              <a:rPr lang="zh-CN" altLang="en-US" sz="3200" dirty="0">
                <a:solidFill>
                  <a:srgbClr val="FF0000"/>
                </a:solidFill>
              </a:rPr>
              <a:t>定义：</a:t>
            </a:r>
            <a:r>
              <a:rPr lang="zh-CN" altLang="en-US" dirty="0">
                <a:solidFill>
                  <a:srgbClr val="000000"/>
                </a:solidFill>
              </a:rPr>
              <a:t>任何活着的用于或计划用于研究、测试或教学的脊椎动物（和任何其它法律指定的动物）。</a:t>
            </a:r>
            <a:endParaRPr lang="en-US" altLang="zh-CN" dirty="0">
              <a:solidFill>
                <a:srgbClr val="000000"/>
              </a:solidFill>
            </a:endParaRPr>
          </a:p>
          <a:p>
            <a:pPr>
              <a:lnSpc>
                <a:spcPct val="150000"/>
              </a:lnSpc>
            </a:pPr>
            <a:r>
              <a:rPr lang="en-US" altLang="zh-CN" sz="3200" dirty="0">
                <a:solidFill>
                  <a:srgbClr val="FF0000"/>
                </a:solidFill>
              </a:rPr>
              <a:t>GB35892-2018</a:t>
            </a:r>
            <a:r>
              <a:rPr lang="zh-CN" altLang="en-US" sz="3200" dirty="0">
                <a:solidFill>
                  <a:srgbClr val="FF0000"/>
                </a:solidFill>
              </a:rPr>
              <a:t>最新定义：</a:t>
            </a:r>
            <a:r>
              <a:rPr lang="zh-CN" altLang="en-US" dirty="0">
                <a:solidFill>
                  <a:srgbClr val="000000"/>
                </a:solidFill>
              </a:rPr>
              <a:t>用于科学研究、教学、生产、检定以及其他科学实验的动物。</a:t>
            </a:r>
            <a:endParaRPr lang="en-US" altLang="zh-CN" dirty="0">
              <a:solidFill>
                <a:srgbClr val="000000"/>
              </a:solidFill>
            </a:endParaRPr>
          </a:p>
          <a:p>
            <a:endParaRPr lang="zh-CN" altLang="en-US" dirty="0"/>
          </a:p>
        </p:txBody>
      </p:sp>
      <p:pic>
        <p:nvPicPr>
          <p:cNvPr id="4" name="Picture 3"/>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367931" y="674806"/>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 name="Picture 4"/>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615950" y="684178"/>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custDataLst>
              <p:tags r:id="rId2"/>
            </p:custDataLst>
          </p:nvPr>
        </p:nvSpPr>
        <p:spPr>
          <a:xfrm>
            <a:off x="0" y="2564130"/>
            <a:ext cx="3376930" cy="1729105"/>
          </a:xfrm>
          <a:prstGeom prst="rect">
            <a:avLst/>
          </a:prstGeom>
          <a:solidFill>
            <a:schemeClr val="accent1"/>
          </a:solidFill>
          <a:ln>
            <a:solidFill>
              <a:srgbClr val="F393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文本框 14"/>
          <p:cNvSpPr txBox="1"/>
          <p:nvPr>
            <p:custDataLst>
              <p:tags r:id="rId3"/>
            </p:custDataLst>
          </p:nvPr>
        </p:nvSpPr>
        <p:spPr>
          <a:xfrm>
            <a:off x="3943364" y="898645"/>
            <a:ext cx="3745113" cy="986959"/>
          </a:xfrm>
          <a:prstGeom prst="rect">
            <a:avLst/>
          </a:prstGeom>
        </p:spPr>
        <p:txBody>
          <a:bodyPr wrap="square" anchor="b" anchorCtr="0">
            <a:normAutofit fontScale="92500" lnSpcReduction="20000"/>
          </a:bodyPr>
          <a:lstStyle>
            <a:defPPr>
              <a:defRPr lang="zh-CN"/>
            </a:defPPr>
            <a:lvl1pPr>
              <a:defRPr sz="2400">
                <a:solidFill>
                  <a:schemeClr val="accent4"/>
                </a:solidFill>
              </a:defRPr>
            </a:lvl1pPr>
          </a:lstStyle>
          <a:p>
            <a:r>
              <a:rPr lang="zh-CN" altLang="en-US" b="1" dirty="0">
                <a:solidFill>
                  <a:schemeClr val="tx1"/>
                </a:solidFill>
                <a:latin typeface="+mj-lt"/>
                <a:ea typeface="+mj-ea"/>
                <a:cs typeface="+mj-cs"/>
              </a:rPr>
              <a:t>氯胺酮类（联合使用）</a:t>
            </a:r>
            <a:r>
              <a:rPr lang="zh-CN" altLang="en-US" dirty="0">
                <a:solidFill>
                  <a:schemeClr val="tx1"/>
                </a:solidFill>
                <a:latin typeface="+mj-lt"/>
                <a:ea typeface="+mj-ea"/>
                <a:cs typeface="+mj-cs"/>
              </a:rPr>
              <a:t>：起效快，麻醉作用时间短，脂溶性较高。</a:t>
            </a:r>
          </a:p>
        </p:txBody>
      </p:sp>
      <p:sp>
        <p:nvSpPr>
          <p:cNvPr id="11" name="矩形 10"/>
          <p:cNvSpPr/>
          <p:nvPr>
            <p:custDataLst>
              <p:tags r:id="rId4"/>
            </p:custDataLst>
          </p:nvPr>
        </p:nvSpPr>
        <p:spPr>
          <a:xfrm flipH="1">
            <a:off x="3663785" y="898520"/>
            <a:ext cx="115092" cy="987084"/>
          </a:xfrm>
          <a:prstGeom prst="rect">
            <a:avLst/>
          </a:prstGeom>
          <a:solidFill>
            <a:schemeClr val="accent5"/>
          </a:solidFill>
          <a:ln>
            <a:solidFill>
              <a:srgbClr val="FFD6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文本框 28"/>
          <p:cNvSpPr txBox="1"/>
          <p:nvPr>
            <p:custDataLst>
              <p:tags r:id="rId5"/>
            </p:custDataLst>
          </p:nvPr>
        </p:nvSpPr>
        <p:spPr>
          <a:xfrm>
            <a:off x="3952875" y="2931977"/>
            <a:ext cx="3745230" cy="1184275"/>
          </a:xfrm>
          <a:prstGeom prst="rect">
            <a:avLst/>
          </a:prstGeom>
        </p:spPr>
        <p:txBody>
          <a:bodyPr wrap="square" anchor="b" anchorCtr="0">
            <a:normAutofit lnSpcReduction="10000"/>
          </a:bodyPr>
          <a:lstStyle>
            <a:defPPr>
              <a:defRPr lang="zh-CN"/>
            </a:defPPr>
            <a:lvl1pPr>
              <a:defRPr sz="2400">
                <a:solidFill>
                  <a:schemeClr val="accent4"/>
                </a:solidFill>
              </a:defRPr>
            </a:lvl1pPr>
          </a:lstStyle>
          <a:p>
            <a:r>
              <a:rPr lang="zh-CN" altLang="en-US" b="1" dirty="0">
                <a:solidFill>
                  <a:schemeClr val="tx1"/>
                </a:solidFill>
                <a:latin typeface="+mj-lt"/>
                <a:ea typeface="+mj-ea"/>
                <a:cs typeface="+mj-cs"/>
              </a:rPr>
              <a:t>硫喷妥钠</a:t>
            </a:r>
            <a:r>
              <a:rPr lang="zh-CN" altLang="en-US" dirty="0">
                <a:solidFill>
                  <a:schemeClr val="tx1"/>
                </a:solidFill>
                <a:latin typeface="+mj-lt"/>
                <a:ea typeface="+mj-ea"/>
                <a:cs typeface="+mj-cs"/>
              </a:rPr>
              <a:t>：为一种快速、短效麻醉药，起效快，具有很强的镇静作用。</a:t>
            </a:r>
          </a:p>
        </p:txBody>
      </p:sp>
      <p:sp>
        <p:nvSpPr>
          <p:cNvPr id="32" name="矩形 31"/>
          <p:cNvSpPr/>
          <p:nvPr>
            <p:custDataLst>
              <p:tags r:id="rId6"/>
            </p:custDataLst>
          </p:nvPr>
        </p:nvSpPr>
        <p:spPr>
          <a:xfrm flipH="1">
            <a:off x="3663785" y="3031022"/>
            <a:ext cx="115092" cy="987084"/>
          </a:xfrm>
          <a:prstGeom prst="rect">
            <a:avLst/>
          </a:prstGeom>
          <a:solidFill>
            <a:schemeClr val="accent5"/>
          </a:solidFill>
          <a:ln>
            <a:solidFill>
              <a:srgbClr val="FFD6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文本框 43"/>
          <p:cNvSpPr txBox="1"/>
          <p:nvPr>
            <p:custDataLst>
              <p:tags r:id="rId7"/>
            </p:custDataLst>
          </p:nvPr>
        </p:nvSpPr>
        <p:spPr>
          <a:xfrm>
            <a:off x="8365033" y="772251"/>
            <a:ext cx="3745113" cy="1239756"/>
          </a:xfrm>
          <a:prstGeom prst="rect">
            <a:avLst/>
          </a:prstGeom>
        </p:spPr>
        <p:txBody>
          <a:bodyPr wrap="square" anchor="b" anchorCtr="0">
            <a:normAutofit/>
          </a:bodyPr>
          <a:lstStyle>
            <a:defPPr>
              <a:defRPr lang="zh-CN"/>
            </a:defPPr>
            <a:lvl1pPr>
              <a:defRPr sz="2400">
                <a:solidFill>
                  <a:schemeClr val="accent4"/>
                </a:solidFill>
              </a:defRPr>
            </a:lvl1pPr>
          </a:lstStyle>
          <a:p>
            <a:r>
              <a:rPr lang="zh-CN" altLang="en-US" b="1" dirty="0">
                <a:solidFill>
                  <a:schemeClr val="tx1"/>
                </a:solidFill>
                <a:latin typeface="+mj-lt"/>
                <a:ea typeface="+mj-ea"/>
                <a:cs typeface="+mj-cs"/>
              </a:rPr>
              <a:t>戊巴比妥钠</a:t>
            </a:r>
            <a:r>
              <a:rPr lang="zh-CN" altLang="en-US" dirty="0">
                <a:solidFill>
                  <a:schemeClr val="tx1"/>
                </a:solidFill>
                <a:latin typeface="+mj-lt"/>
                <a:ea typeface="+mj-ea"/>
                <a:cs typeface="+mj-cs"/>
              </a:rPr>
              <a:t>：为中效麻醉药(3～6小时)，用于催眠效果好。</a:t>
            </a:r>
          </a:p>
        </p:txBody>
      </p:sp>
      <p:sp>
        <p:nvSpPr>
          <p:cNvPr id="47" name="矩形 46"/>
          <p:cNvSpPr/>
          <p:nvPr>
            <p:custDataLst>
              <p:tags r:id="rId8"/>
            </p:custDataLst>
          </p:nvPr>
        </p:nvSpPr>
        <p:spPr>
          <a:xfrm flipH="1">
            <a:off x="8075910" y="898520"/>
            <a:ext cx="115092" cy="987084"/>
          </a:xfrm>
          <a:prstGeom prst="rect">
            <a:avLst/>
          </a:prstGeom>
          <a:solidFill>
            <a:schemeClr val="accent5"/>
          </a:solidFill>
          <a:ln>
            <a:solidFill>
              <a:srgbClr val="FFD6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文本框 51"/>
          <p:cNvSpPr txBox="1"/>
          <p:nvPr>
            <p:custDataLst>
              <p:tags r:id="rId9"/>
            </p:custDataLst>
          </p:nvPr>
        </p:nvSpPr>
        <p:spPr>
          <a:xfrm>
            <a:off x="8364855" y="2931977"/>
            <a:ext cx="3744595" cy="1223645"/>
          </a:xfrm>
          <a:prstGeom prst="rect">
            <a:avLst/>
          </a:prstGeom>
        </p:spPr>
        <p:txBody>
          <a:bodyPr wrap="square" anchor="b" anchorCtr="0">
            <a:normAutofit fontScale="92500"/>
          </a:bodyPr>
          <a:lstStyle>
            <a:defPPr>
              <a:defRPr lang="zh-CN"/>
            </a:defPPr>
            <a:lvl1pPr>
              <a:defRPr sz="2400">
                <a:solidFill>
                  <a:schemeClr val="accent4"/>
                </a:solidFill>
              </a:defRPr>
            </a:lvl1pPr>
          </a:lstStyle>
          <a:p>
            <a:r>
              <a:rPr lang="zh-CN" altLang="en-US" b="1" dirty="0">
                <a:solidFill>
                  <a:schemeClr val="tx1"/>
                </a:solidFill>
                <a:latin typeface="+mj-lt"/>
                <a:ea typeface="+mj-ea"/>
                <a:cs typeface="+mj-cs"/>
              </a:rPr>
              <a:t>三溴乙醇类</a:t>
            </a:r>
            <a:r>
              <a:rPr lang="en-US" altLang="zh-CN" b="1" dirty="0">
                <a:solidFill>
                  <a:schemeClr val="tx1"/>
                </a:solidFill>
                <a:latin typeface="+mj-lt"/>
                <a:ea typeface="+mj-ea"/>
                <a:cs typeface="+mj-cs"/>
              </a:rPr>
              <a:t>(avertin)</a:t>
            </a:r>
            <a:r>
              <a:rPr lang="zh-CN" altLang="en-US" dirty="0">
                <a:solidFill>
                  <a:schemeClr val="tx1"/>
                </a:solidFill>
                <a:latin typeface="+mj-lt"/>
                <a:ea typeface="+mj-ea"/>
                <a:cs typeface="+mj-cs"/>
              </a:rPr>
              <a:t>：可以用于存活性手术、终末期处死或者较短的手术使用。</a:t>
            </a:r>
          </a:p>
        </p:txBody>
      </p:sp>
      <p:sp>
        <p:nvSpPr>
          <p:cNvPr id="53" name="矩形 52"/>
          <p:cNvSpPr/>
          <p:nvPr>
            <p:custDataLst>
              <p:tags r:id="rId10"/>
            </p:custDataLst>
          </p:nvPr>
        </p:nvSpPr>
        <p:spPr>
          <a:xfrm flipH="1">
            <a:off x="8075910" y="3031022"/>
            <a:ext cx="115092" cy="987084"/>
          </a:xfrm>
          <a:prstGeom prst="rect">
            <a:avLst/>
          </a:prstGeom>
          <a:solidFill>
            <a:schemeClr val="accent5"/>
          </a:solidFill>
          <a:ln>
            <a:solidFill>
              <a:srgbClr val="FFD6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文本框 27"/>
          <p:cNvSpPr txBox="1"/>
          <p:nvPr>
            <p:custDataLst>
              <p:tags r:id="rId11"/>
            </p:custDataLst>
          </p:nvPr>
        </p:nvSpPr>
        <p:spPr>
          <a:xfrm>
            <a:off x="108585" y="2651760"/>
            <a:ext cx="3268345" cy="1454785"/>
          </a:xfrm>
          <a:prstGeom prst="rect">
            <a:avLst/>
          </a:prstGeom>
          <a:noFill/>
        </p:spPr>
        <p:txBody>
          <a:bodyPr wrap="square" rtlCol="0" anchor="ctr" anchorCtr="0">
            <a:normAutofit fontScale="85000" lnSpcReduction="10000"/>
          </a:bodyPr>
          <a:lstStyle/>
          <a:p>
            <a:r>
              <a:rPr lang="zh-CN" altLang="en-US" sz="6600" dirty="0">
                <a:solidFill>
                  <a:schemeClr val="bg1"/>
                </a:solidFill>
                <a:latin typeface="+mj-lt"/>
                <a:ea typeface="+mj-ea"/>
                <a:cs typeface="+mj-cs"/>
              </a:rPr>
              <a:t>注射麻醉</a:t>
            </a:r>
          </a:p>
        </p:txBody>
      </p:sp>
      <p:sp>
        <p:nvSpPr>
          <p:cNvPr id="12" name="文本框 11">
            <a:extLst>
              <a:ext uri="{FF2B5EF4-FFF2-40B4-BE49-F238E27FC236}">
                <a16:creationId xmlns:a16="http://schemas.microsoft.com/office/drawing/2014/main" id="{63FD75DF-A11B-4514-A6D1-98E48FA71696}"/>
              </a:ext>
            </a:extLst>
          </p:cNvPr>
          <p:cNvSpPr txBox="1"/>
          <p:nvPr>
            <p:custDataLst>
              <p:tags r:id="rId12"/>
            </p:custDataLst>
          </p:nvPr>
        </p:nvSpPr>
        <p:spPr>
          <a:xfrm>
            <a:off x="8370311" y="5044720"/>
            <a:ext cx="3744595" cy="817418"/>
          </a:xfrm>
          <a:prstGeom prst="rect">
            <a:avLst/>
          </a:prstGeom>
        </p:spPr>
        <p:txBody>
          <a:bodyPr wrap="square" anchor="b" anchorCtr="0">
            <a:normAutofit/>
          </a:bodyPr>
          <a:lstStyle>
            <a:defPPr>
              <a:defRPr lang="zh-CN"/>
            </a:defPPr>
            <a:lvl1pPr>
              <a:defRPr sz="2400">
                <a:solidFill>
                  <a:schemeClr val="accent4"/>
                </a:solidFill>
              </a:defRPr>
            </a:lvl1pPr>
          </a:lstStyle>
          <a:p>
            <a:r>
              <a:rPr lang="zh-CN" altLang="en-US" b="1" dirty="0">
                <a:solidFill>
                  <a:srgbClr val="FF0000"/>
                </a:solidFill>
                <a:latin typeface="+mj-lt"/>
                <a:ea typeface="+mj-ea"/>
                <a:cs typeface="+mj-cs"/>
              </a:rPr>
              <a:t>水合氯醛禁用单独使用！</a:t>
            </a:r>
            <a:endParaRPr lang="zh-CN" altLang="en-US" dirty="0">
              <a:solidFill>
                <a:srgbClr val="FF0000"/>
              </a:solidFill>
              <a:latin typeface="+mj-lt"/>
              <a:ea typeface="+mj-ea"/>
              <a:cs typeface="+mj-cs"/>
            </a:endParaRPr>
          </a:p>
        </p:txBody>
      </p:sp>
      <p:sp>
        <p:nvSpPr>
          <p:cNvPr id="13" name="矩形 12">
            <a:extLst>
              <a:ext uri="{FF2B5EF4-FFF2-40B4-BE49-F238E27FC236}">
                <a16:creationId xmlns:a16="http://schemas.microsoft.com/office/drawing/2014/main" id="{B0F06931-C232-4112-B5EE-7E5A0FD39244}"/>
              </a:ext>
            </a:extLst>
          </p:cNvPr>
          <p:cNvSpPr/>
          <p:nvPr>
            <p:custDataLst>
              <p:tags r:id="rId13"/>
            </p:custDataLst>
          </p:nvPr>
        </p:nvSpPr>
        <p:spPr>
          <a:xfrm flipH="1">
            <a:off x="3669241" y="5044720"/>
            <a:ext cx="115092" cy="987084"/>
          </a:xfrm>
          <a:prstGeom prst="rect">
            <a:avLst/>
          </a:prstGeom>
          <a:solidFill>
            <a:schemeClr val="accent5"/>
          </a:solidFill>
          <a:ln>
            <a:solidFill>
              <a:srgbClr val="FFD6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矩形 13">
            <a:extLst>
              <a:ext uri="{FF2B5EF4-FFF2-40B4-BE49-F238E27FC236}">
                <a16:creationId xmlns:a16="http://schemas.microsoft.com/office/drawing/2014/main" id="{BF014A93-3D3D-44F3-944B-B1169D38C3B6}"/>
              </a:ext>
            </a:extLst>
          </p:cNvPr>
          <p:cNvSpPr/>
          <p:nvPr>
            <p:custDataLst>
              <p:tags r:id="rId14"/>
            </p:custDataLst>
          </p:nvPr>
        </p:nvSpPr>
        <p:spPr>
          <a:xfrm flipH="1">
            <a:off x="8081366" y="5044720"/>
            <a:ext cx="115092" cy="987084"/>
          </a:xfrm>
          <a:prstGeom prst="rect">
            <a:avLst/>
          </a:prstGeom>
          <a:solidFill>
            <a:schemeClr val="accent5"/>
          </a:solidFill>
          <a:ln>
            <a:solidFill>
              <a:srgbClr val="FFD6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文本框 16">
            <a:extLst>
              <a:ext uri="{FF2B5EF4-FFF2-40B4-BE49-F238E27FC236}">
                <a16:creationId xmlns:a16="http://schemas.microsoft.com/office/drawing/2014/main" id="{B59A8549-B064-431A-825A-6201B41550C6}"/>
              </a:ext>
            </a:extLst>
          </p:cNvPr>
          <p:cNvSpPr txBox="1"/>
          <p:nvPr>
            <p:custDataLst>
              <p:tags r:id="rId15"/>
            </p:custDataLst>
          </p:nvPr>
        </p:nvSpPr>
        <p:spPr>
          <a:xfrm>
            <a:off x="3943247" y="4758946"/>
            <a:ext cx="3745230" cy="1184275"/>
          </a:xfrm>
          <a:prstGeom prst="rect">
            <a:avLst/>
          </a:prstGeom>
        </p:spPr>
        <p:txBody>
          <a:bodyPr wrap="square" anchor="b" anchorCtr="0">
            <a:normAutofit/>
          </a:bodyPr>
          <a:lstStyle>
            <a:defPPr>
              <a:defRPr lang="zh-CN"/>
            </a:defPPr>
            <a:lvl1pPr>
              <a:defRPr sz="2400">
                <a:solidFill>
                  <a:schemeClr val="accent4"/>
                </a:solidFill>
              </a:defRPr>
            </a:lvl1pPr>
          </a:lstStyle>
          <a:p>
            <a:r>
              <a:rPr lang="zh-CN" altLang="en-US" dirty="0">
                <a:solidFill>
                  <a:schemeClr val="tx1"/>
                </a:solidFill>
                <a:latin typeface="+mj-lt"/>
                <a:ea typeface="+mj-ea"/>
                <a:cs typeface="+mj-cs"/>
              </a:rPr>
              <a:t>猫、犬等大型哺乳动物：舒泰等商品化兽药首选。</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2"/>
            </p:custDataLst>
          </p:nvPr>
        </p:nvSpPr>
        <p:spPr>
          <a:xfrm>
            <a:off x="0" y="2514600"/>
            <a:ext cx="4169664" cy="2057400"/>
          </a:xfrm>
          <a:prstGeom prst="rect">
            <a:avLst/>
          </a:prstGeom>
          <a:solidFill>
            <a:schemeClr val="accent1"/>
          </a:solidFill>
          <a:ln>
            <a:solidFill>
              <a:srgbClr val="F393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custDataLst>
              <p:tags r:id="rId3"/>
            </p:custDataLst>
          </p:nvPr>
        </p:nvSpPr>
        <p:spPr>
          <a:xfrm>
            <a:off x="5430520" y="1988820"/>
            <a:ext cx="4526280" cy="1018540"/>
          </a:xfrm>
          <a:prstGeom prst="rect">
            <a:avLst/>
          </a:prstGeom>
        </p:spPr>
        <p:txBody>
          <a:bodyPr wrap="square" anchor="b" anchorCtr="0">
            <a:normAutofit/>
          </a:bodyPr>
          <a:lstStyle>
            <a:defPPr>
              <a:defRPr lang="zh-CN"/>
            </a:defPPr>
            <a:lvl1pPr>
              <a:defRPr sz="2400">
                <a:solidFill>
                  <a:schemeClr val="accent4"/>
                </a:solidFill>
              </a:defRPr>
            </a:lvl1pPr>
          </a:lstStyle>
          <a:p>
            <a:r>
              <a:rPr lang="zh-CN" altLang="en-US" dirty="0">
                <a:solidFill>
                  <a:schemeClr val="tx1"/>
                </a:solidFill>
                <a:latin typeface="+mj-lt"/>
                <a:ea typeface="+mj-ea"/>
                <a:cs typeface="+mj-cs"/>
              </a:rPr>
              <a:t>普鲁卡因：短效局麻药，起效时间1～3分钟，时效约50分钟。</a:t>
            </a:r>
          </a:p>
        </p:txBody>
      </p:sp>
      <p:sp>
        <p:nvSpPr>
          <p:cNvPr id="11" name="矩形 10"/>
          <p:cNvSpPr/>
          <p:nvPr>
            <p:custDataLst>
              <p:tags r:id="rId4"/>
            </p:custDataLst>
          </p:nvPr>
        </p:nvSpPr>
        <p:spPr>
          <a:xfrm flipH="1">
            <a:off x="5092019" y="2178663"/>
            <a:ext cx="114403" cy="828853"/>
          </a:xfrm>
          <a:prstGeom prst="rect">
            <a:avLst/>
          </a:prstGeom>
          <a:solidFill>
            <a:schemeClr val="accent5"/>
          </a:solidFill>
          <a:ln>
            <a:solidFill>
              <a:srgbClr val="FFD6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文本框 27"/>
          <p:cNvSpPr txBox="1"/>
          <p:nvPr>
            <p:custDataLst>
              <p:tags r:id="rId5"/>
            </p:custDataLst>
          </p:nvPr>
        </p:nvSpPr>
        <p:spPr>
          <a:xfrm>
            <a:off x="0" y="2657475"/>
            <a:ext cx="3998976" cy="1729358"/>
          </a:xfrm>
          <a:prstGeom prst="rect">
            <a:avLst/>
          </a:prstGeom>
          <a:noFill/>
        </p:spPr>
        <p:txBody>
          <a:bodyPr wrap="square" rtlCol="0" anchor="ctr" anchorCtr="0">
            <a:normAutofit fontScale="90000"/>
          </a:bodyPr>
          <a:lstStyle/>
          <a:p>
            <a:r>
              <a:rPr lang="zh-CN" altLang="en-US" sz="6600">
                <a:solidFill>
                  <a:schemeClr val="bg1"/>
                </a:solidFill>
                <a:latin typeface="+mj-lt"/>
                <a:ea typeface="+mj-ea"/>
                <a:cs typeface="+mj-cs"/>
              </a:rPr>
              <a:t>局部麻醉药</a:t>
            </a:r>
          </a:p>
        </p:txBody>
      </p:sp>
      <p:sp>
        <p:nvSpPr>
          <p:cNvPr id="24" name="文本框 23"/>
          <p:cNvSpPr txBox="1"/>
          <p:nvPr>
            <p:custDataLst>
              <p:tags r:id="rId6"/>
            </p:custDataLst>
          </p:nvPr>
        </p:nvSpPr>
        <p:spPr>
          <a:xfrm>
            <a:off x="5430520" y="4001135"/>
            <a:ext cx="4526280" cy="1198245"/>
          </a:xfrm>
          <a:prstGeom prst="rect">
            <a:avLst/>
          </a:prstGeom>
        </p:spPr>
        <p:txBody>
          <a:bodyPr wrap="square" anchor="b" anchorCtr="0">
            <a:normAutofit/>
          </a:bodyPr>
          <a:lstStyle>
            <a:defPPr>
              <a:defRPr lang="zh-CN"/>
            </a:defPPr>
            <a:lvl1pPr>
              <a:defRPr sz="2400">
                <a:solidFill>
                  <a:schemeClr val="accent4"/>
                </a:solidFill>
              </a:defRPr>
            </a:lvl1pPr>
          </a:lstStyle>
          <a:p>
            <a:r>
              <a:rPr lang="zh-CN" altLang="en-US" dirty="0">
                <a:solidFill>
                  <a:schemeClr val="tx1"/>
                </a:solidFill>
                <a:latin typeface="+mj-lt"/>
                <a:ea typeface="+mj-ea"/>
                <a:cs typeface="+mj-cs"/>
              </a:rPr>
              <a:t>利多卡因：中效局麻药，起效时间1～5分钟，时效1～1.5小时，</a:t>
            </a:r>
          </a:p>
        </p:txBody>
      </p:sp>
      <p:sp>
        <p:nvSpPr>
          <p:cNvPr id="25" name="矩形 24"/>
          <p:cNvSpPr/>
          <p:nvPr>
            <p:custDataLst>
              <p:tags r:id="rId7"/>
            </p:custDataLst>
          </p:nvPr>
        </p:nvSpPr>
        <p:spPr>
          <a:xfrm flipH="1">
            <a:off x="5092019" y="4185930"/>
            <a:ext cx="114403" cy="828853"/>
          </a:xfrm>
          <a:prstGeom prst="rect">
            <a:avLst/>
          </a:prstGeom>
          <a:solidFill>
            <a:schemeClr val="accent5"/>
          </a:solidFill>
          <a:ln>
            <a:solidFill>
              <a:srgbClr val="FFD6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4841" y="133532"/>
            <a:ext cx="10515600" cy="1325562"/>
          </a:xfrm>
        </p:spPr>
        <p:txBody>
          <a:bodyPr/>
          <a:lstStyle/>
          <a:p>
            <a:r>
              <a:rPr lang="zh-CN" altLang="en-US" dirty="0">
                <a:solidFill>
                  <a:srgbClr val="0070C0"/>
                </a:solidFill>
              </a:rPr>
              <a:t>术后镇痛</a:t>
            </a:r>
          </a:p>
        </p:txBody>
      </p:sp>
      <p:sp>
        <p:nvSpPr>
          <p:cNvPr id="3" name="内容占位符 2"/>
          <p:cNvSpPr>
            <a:spLocks noGrp="1"/>
          </p:cNvSpPr>
          <p:nvPr>
            <p:ph idx="1"/>
          </p:nvPr>
        </p:nvSpPr>
        <p:spPr>
          <a:xfrm>
            <a:off x="772555" y="2090057"/>
            <a:ext cx="10969502" cy="4213496"/>
          </a:xfrm>
        </p:spPr>
        <p:txBody>
          <a:bodyPr>
            <a:normAutofit/>
          </a:bodyPr>
          <a:lstStyle/>
          <a:p>
            <a:pPr>
              <a:lnSpc>
                <a:spcPct val="160000"/>
              </a:lnSpc>
            </a:pPr>
            <a:r>
              <a:rPr lang="zh-CN" altLang="en-US" sz="3200" b="1" dirty="0">
                <a:solidFill>
                  <a:srgbClr val="000000"/>
                </a:solidFill>
              </a:rPr>
              <a:t>外科手术造模，术后必须给予止疼药。</a:t>
            </a:r>
            <a:endParaRPr lang="en-US" altLang="zh-CN" sz="3200" b="1" dirty="0">
              <a:solidFill>
                <a:srgbClr val="000000"/>
              </a:solidFill>
            </a:endParaRPr>
          </a:p>
          <a:p>
            <a:pPr>
              <a:lnSpc>
                <a:spcPct val="160000"/>
              </a:lnSpc>
            </a:pPr>
            <a:r>
              <a:rPr lang="zh-CN" altLang="en-US" sz="3200" b="1" dirty="0">
                <a:solidFill>
                  <a:srgbClr val="000000"/>
                </a:solidFill>
              </a:rPr>
              <a:t>给药时间不得少于</a:t>
            </a:r>
            <a:r>
              <a:rPr lang="en-US" altLang="zh-CN" sz="3200" b="1" dirty="0">
                <a:solidFill>
                  <a:srgbClr val="000000"/>
                </a:solidFill>
              </a:rPr>
              <a:t>3</a:t>
            </a:r>
            <a:r>
              <a:rPr lang="zh-CN" altLang="en-US" sz="3200" b="1" dirty="0">
                <a:solidFill>
                  <a:srgbClr val="000000"/>
                </a:solidFill>
              </a:rPr>
              <a:t>天。</a:t>
            </a:r>
            <a:endParaRPr lang="en-US" altLang="zh-CN" sz="3200" b="1" dirty="0">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4841" y="133532"/>
            <a:ext cx="10515600" cy="1325562"/>
          </a:xfrm>
        </p:spPr>
        <p:txBody>
          <a:bodyPr/>
          <a:lstStyle/>
          <a:p>
            <a:r>
              <a:rPr lang="zh-CN" altLang="en-US" dirty="0">
                <a:solidFill>
                  <a:srgbClr val="0070C0"/>
                </a:solidFill>
              </a:rPr>
              <a:t>关于人道终点</a:t>
            </a:r>
          </a:p>
        </p:txBody>
      </p:sp>
      <p:sp>
        <p:nvSpPr>
          <p:cNvPr id="3" name="内容占位符 2"/>
          <p:cNvSpPr>
            <a:spLocks noGrp="1"/>
          </p:cNvSpPr>
          <p:nvPr>
            <p:ph idx="1"/>
          </p:nvPr>
        </p:nvSpPr>
        <p:spPr>
          <a:xfrm>
            <a:off x="611249" y="2264228"/>
            <a:ext cx="10969502" cy="3952239"/>
          </a:xfrm>
        </p:spPr>
        <p:txBody>
          <a:bodyPr>
            <a:normAutofit/>
          </a:bodyPr>
          <a:lstStyle/>
          <a:p>
            <a:pPr>
              <a:lnSpc>
                <a:spcPct val="160000"/>
              </a:lnSpc>
            </a:pPr>
            <a:r>
              <a:rPr lang="zh-CN" altLang="en-US" sz="3200" b="1" dirty="0">
                <a:solidFill>
                  <a:srgbClr val="000000"/>
                </a:solidFill>
              </a:rPr>
              <a:t>大小鼠实验结束，说明理由可以处死。</a:t>
            </a:r>
            <a:endParaRPr lang="en-US" altLang="zh-CN" sz="3200" b="1" dirty="0">
              <a:solidFill>
                <a:srgbClr val="000000"/>
              </a:solidFill>
            </a:endParaRPr>
          </a:p>
          <a:p>
            <a:pPr>
              <a:lnSpc>
                <a:spcPct val="160000"/>
              </a:lnSpc>
            </a:pPr>
            <a:r>
              <a:rPr lang="zh-CN" altLang="en-US" sz="3200" b="1" dirty="0">
                <a:solidFill>
                  <a:srgbClr val="000000"/>
                </a:solidFill>
              </a:rPr>
              <a:t>大型哺乳动物如不影响动物生存质量，必须养到自然死亡。</a:t>
            </a:r>
            <a:endParaRPr lang="zh-CN" altLang="en-US" sz="2800"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4841" y="133532"/>
            <a:ext cx="10515600" cy="1325562"/>
          </a:xfrm>
        </p:spPr>
        <p:txBody>
          <a:bodyPr/>
          <a:lstStyle/>
          <a:p>
            <a:r>
              <a:rPr lang="zh-CN" altLang="en-US" dirty="0">
                <a:solidFill>
                  <a:srgbClr val="0070C0"/>
                </a:solidFill>
              </a:rPr>
              <a:t>涉及荷瘤实验</a:t>
            </a:r>
          </a:p>
        </p:txBody>
      </p:sp>
      <p:sp>
        <p:nvSpPr>
          <p:cNvPr id="3" name="内容占位符 2"/>
          <p:cNvSpPr>
            <a:spLocks noGrp="1"/>
          </p:cNvSpPr>
          <p:nvPr>
            <p:ph idx="1"/>
          </p:nvPr>
        </p:nvSpPr>
        <p:spPr>
          <a:xfrm>
            <a:off x="830612" y="2177142"/>
            <a:ext cx="10969502" cy="3952239"/>
          </a:xfrm>
        </p:spPr>
        <p:txBody>
          <a:bodyPr>
            <a:normAutofit/>
          </a:bodyPr>
          <a:lstStyle/>
          <a:p>
            <a:pPr>
              <a:lnSpc>
                <a:spcPct val="160000"/>
              </a:lnSpc>
            </a:pPr>
            <a:r>
              <a:rPr lang="zh-CN" altLang="en-US" sz="3200" b="1" dirty="0">
                <a:solidFill>
                  <a:srgbClr val="000000"/>
                </a:solidFill>
              </a:rPr>
              <a:t>必须使用裸鼠，或人源化免疫缺陷鼠。</a:t>
            </a:r>
            <a:endParaRPr lang="en-US" altLang="zh-CN" sz="3200" b="1" dirty="0">
              <a:solidFill>
                <a:srgbClr val="000000"/>
              </a:solidFill>
            </a:endParaRPr>
          </a:p>
          <a:p>
            <a:pPr>
              <a:lnSpc>
                <a:spcPct val="160000"/>
              </a:lnSpc>
            </a:pPr>
            <a:r>
              <a:rPr lang="zh-CN" altLang="en-US" sz="3200" b="1" dirty="0">
                <a:solidFill>
                  <a:srgbClr val="000000"/>
                </a:solidFill>
              </a:rPr>
              <a:t>肿瘤直径大小不得超过</a:t>
            </a:r>
            <a:r>
              <a:rPr lang="en-US" altLang="zh-CN" sz="3200" b="1" dirty="0">
                <a:solidFill>
                  <a:srgbClr val="000000"/>
                </a:solidFill>
              </a:rPr>
              <a:t>1.5cm.</a:t>
            </a:r>
          </a:p>
          <a:p>
            <a:pPr>
              <a:lnSpc>
                <a:spcPct val="160000"/>
              </a:lnSpc>
            </a:pPr>
            <a:r>
              <a:rPr lang="zh-CN" altLang="en-US" sz="3200" b="1" dirty="0">
                <a:solidFill>
                  <a:srgbClr val="000000"/>
                </a:solidFill>
              </a:rPr>
              <a:t>如果超过或影响动物生存质量必须安乐死。</a:t>
            </a:r>
            <a:endParaRPr lang="zh-CN" altLang="en-US" sz="2800"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4841" y="133532"/>
            <a:ext cx="10515600" cy="1325562"/>
          </a:xfrm>
        </p:spPr>
        <p:txBody>
          <a:bodyPr/>
          <a:lstStyle/>
          <a:p>
            <a:r>
              <a:rPr lang="zh-CN" altLang="en-US" dirty="0">
                <a:solidFill>
                  <a:srgbClr val="0070C0"/>
                </a:solidFill>
              </a:rPr>
              <a:t>实验动物安死术</a:t>
            </a:r>
          </a:p>
        </p:txBody>
      </p:sp>
      <p:sp>
        <p:nvSpPr>
          <p:cNvPr id="3" name="内容占位符 2"/>
          <p:cNvSpPr>
            <a:spLocks noGrp="1"/>
          </p:cNvSpPr>
          <p:nvPr>
            <p:ph idx="1"/>
          </p:nvPr>
        </p:nvSpPr>
        <p:spPr>
          <a:xfrm>
            <a:off x="757382" y="1445886"/>
            <a:ext cx="11323782" cy="5278582"/>
          </a:xfrm>
        </p:spPr>
        <p:txBody>
          <a:bodyPr>
            <a:normAutofit lnSpcReduction="10000"/>
          </a:bodyPr>
          <a:lstStyle/>
          <a:p>
            <a:pPr>
              <a:lnSpc>
                <a:spcPct val="160000"/>
              </a:lnSpc>
            </a:pPr>
            <a:r>
              <a:rPr lang="en-US" altLang="zh-CN" b="1" dirty="0">
                <a:solidFill>
                  <a:srgbClr val="000000"/>
                </a:solidFill>
              </a:rPr>
              <a:t>1</a:t>
            </a:r>
            <a:r>
              <a:rPr lang="zh-CN" altLang="en-US" b="1" dirty="0">
                <a:solidFill>
                  <a:srgbClr val="000000"/>
                </a:solidFill>
              </a:rPr>
              <a:t>．化学药物法</a:t>
            </a:r>
            <a:endParaRPr lang="en-US" altLang="zh-CN" b="1" dirty="0">
              <a:solidFill>
                <a:srgbClr val="000000"/>
              </a:solidFill>
            </a:endParaRPr>
          </a:p>
          <a:p>
            <a:pPr marL="0" indent="0">
              <a:lnSpc>
                <a:spcPct val="150000"/>
              </a:lnSpc>
              <a:buNone/>
            </a:pPr>
            <a:r>
              <a:rPr lang="zh-CN" altLang="en-US" sz="2000" dirty="0">
                <a:solidFill>
                  <a:srgbClr val="000000"/>
                </a:solidFill>
              </a:rPr>
              <a:t>  最常用的是使用过量的全身麻醉剂，使动物心跳停止、呼吸衰竭而死亡。</a:t>
            </a:r>
            <a:endParaRPr lang="en-US" altLang="zh-CN" sz="2000" dirty="0">
              <a:solidFill>
                <a:srgbClr val="000000"/>
              </a:solidFill>
            </a:endParaRPr>
          </a:p>
          <a:p>
            <a:pPr marL="0" indent="0">
              <a:lnSpc>
                <a:spcPct val="150000"/>
              </a:lnSpc>
              <a:buNone/>
            </a:pPr>
            <a:r>
              <a:rPr lang="zh-CN" altLang="en-US" sz="2000" dirty="0">
                <a:solidFill>
                  <a:srgbClr val="000000"/>
                </a:solidFill>
              </a:rPr>
              <a:t>  腹腔或静脉注射过量的戊巴比妥</a:t>
            </a:r>
            <a:r>
              <a:rPr lang="en-US" altLang="zh-CN" sz="2000" dirty="0">
                <a:solidFill>
                  <a:srgbClr val="000000"/>
                </a:solidFill>
              </a:rPr>
              <a:t>(100</a:t>
            </a:r>
            <a:r>
              <a:rPr lang="zh-CN" altLang="en-US" sz="2000" dirty="0">
                <a:solidFill>
                  <a:srgbClr val="000000"/>
                </a:solidFill>
              </a:rPr>
              <a:t>～</a:t>
            </a:r>
            <a:r>
              <a:rPr lang="en-US" altLang="zh-CN" sz="2000" dirty="0">
                <a:solidFill>
                  <a:srgbClr val="000000"/>
                </a:solidFill>
              </a:rPr>
              <a:t>150mg</a:t>
            </a:r>
            <a:r>
              <a:rPr lang="zh-CN" altLang="en-US" sz="2000" dirty="0">
                <a:solidFill>
                  <a:srgbClr val="000000"/>
                </a:solidFill>
              </a:rPr>
              <a:t>／</a:t>
            </a:r>
            <a:r>
              <a:rPr lang="en-US" altLang="zh-CN" sz="2000" dirty="0">
                <a:solidFill>
                  <a:srgbClr val="000000"/>
                </a:solidFill>
              </a:rPr>
              <a:t>kg)</a:t>
            </a:r>
          </a:p>
          <a:p>
            <a:pPr marL="0" indent="0">
              <a:lnSpc>
                <a:spcPct val="150000"/>
              </a:lnSpc>
              <a:buNone/>
            </a:pPr>
            <a:r>
              <a:rPr lang="zh-CN" altLang="en-US" sz="2000" dirty="0">
                <a:solidFill>
                  <a:srgbClr val="000000"/>
                </a:solidFill>
              </a:rPr>
              <a:t>  吸入高浓度麻醉剂有乙醚、氟烷、异氟烷或</a:t>
            </a:r>
            <a:r>
              <a:rPr lang="en-US" altLang="zh-CN" sz="2000" dirty="0">
                <a:solidFill>
                  <a:srgbClr val="000000"/>
                </a:solidFill>
                <a:highlight>
                  <a:srgbClr val="FFFF00"/>
                </a:highlight>
              </a:rPr>
              <a:t>CO</a:t>
            </a:r>
            <a:r>
              <a:rPr lang="en-US" altLang="zh-CN" sz="1600" dirty="0">
                <a:solidFill>
                  <a:srgbClr val="000000"/>
                </a:solidFill>
                <a:highlight>
                  <a:srgbClr val="FFFF00"/>
                </a:highlight>
              </a:rPr>
              <a:t>2</a:t>
            </a:r>
            <a:r>
              <a:rPr lang="en-US" altLang="zh-CN" sz="2000" dirty="0">
                <a:solidFill>
                  <a:srgbClr val="000000"/>
                </a:solidFill>
              </a:rPr>
              <a:t>.</a:t>
            </a:r>
          </a:p>
          <a:p>
            <a:pPr>
              <a:lnSpc>
                <a:spcPct val="160000"/>
              </a:lnSpc>
            </a:pPr>
            <a:r>
              <a:rPr lang="en-US" altLang="zh-CN" b="1" dirty="0">
                <a:solidFill>
                  <a:srgbClr val="000000"/>
                </a:solidFill>
              </a:rPr>
              <a:t>2</a:t>
            </a:r>
            <a:r>
              <a:rPr lang="zh-CN" altLang="en-US" b="1" dirty="0">
                <a:solidFill>
                  <a:srgbClr val="000000"/>
                </a:solidFill>
              </a:rPr>
              <a:t>．机械物理法</a:t>
            </a:r>
            <a:endParaRPr lang="en-US" altLang="zh-CN" dirty="0">
              <a:solidFill>
                <a:srgbClr val="000000"/>
              </a:solidFill>
            </a:endParaRPr>
          </a:p>
          <a:p>
            <a:pPr marL="0" indent="0">
              <a:lnSpc>
                <a:spcPct val="160000"/>
              </a:lnSpc>
              <a:buNone/>
            </a:pPr>
            <a:r>
              <a:rPr lang="zh-CN" altLang="en-US" sz="2000" dirty="0">
                <a:solidFill>
                  <a:srgbClr val="000000"/>
                </a:solidFill>
              </a:rPr>
              <a:t>  小型啮齿类：颈椎脱臼或断头（</a:t>
            </a:r>
            <a:r>
              <a:rPr lang="zh-CN" altLang="en-US" sz="2000" dirty="0">
                <a:solidFill>
                  <a:srgbClr val="000000"/>
                </a:solidFill>
                <a:highlight>
                  <a:srgbClr val="FFFF00"/>
                </a:highlight>
              </a:rPr>
              <a:t>部分可接受，但推荐麻醉后脱臼</a:t>
            </a:r>
            <a:r>
              <a:rPr lang="zh-CN" altLang="en-US" sz="2000" dirty="0">
                <a:solidFill>
                  <a:srgbClr val="000000"/>
                </a:solidFill>
              </a:rPr>
              <a:t>）。</a:t>
            </a:r>
            <a:endParaRPr lang="en-US" altLang="zh-CN" sz="2000" dirty="0">
              <a:solidFill>
                <a:srgbClr val="000000"/>
              </a:solidFill>
            </a:endParaRPr>
          </a:p>
          <a:p>
            <a:pPr marL="0" indent="0">
              <a:lnSpc>
                <a:spcPct val="160000"/>
              </a:lnSpc>
              <a:buNone/>
            </a:pPr>
            <a:r>
              <a:rPr lang="zh-CN" altLang="en-US" sz="2000" dirty="0">
                <a:solidFill>
                  <a:srgbClr val="FF0000"/>
                </a:solidFill>
              </a:rPr>
              <a:t>推荐参考：</a:t>
            </a:r>
            <a:r>
              <a:rPr lang="en-US" altLang="zh-CN" sz="2000" dirty="0">
                <a:solidFill>
                  <a:srgbClr val="FF0000"/>
                </a:solidFill>
              </a:rPr>
              <a:t>“AVMA Guidelines for the Euthanasia of Animals: 2013 Edition”</a:t>
            </a:r>
          </a:p>
          <a:p>
            <a:pPr marL="0" indent="0">
              <a:lnSpc>
                <a:spcPct val="160000"/>
              </a:lnSpc>
              <a:buNone/>
            </a:pPr>
            <a:r>
              <a:rPr lang="zh-CN" altLang="en-US" sz="2000" dirty="0">
                <a:solidFill>
                  <a:srgbClr val="FF0000"/>
                </a:solidFill>
              </a:rPr>
              <a:t>美国兽医协会动物安乐死指南（</a:t>
            </a:r>
            <a:r>
              <a:rPr lang="en-US" altLang="zh-CN" sz="2000" dirty="0">
                <a:solidFill>
                  <a:srgbClr val="FF0000"/>
                </a:solidFill>
              </a:rPr>
              <a:t>2013</a:t>
            </a:r>
            <a:r>
              <a:rPr lang="zh-CN" altLang="en-US" sz="2000" dirty="0">
                <a:solidFill>
                  <a:srgbClr val="FF0000"/>
                </a:solidFill>
              </a:rPr>
              <a:t>版），</a:t>
            </a:r>
            <a:r>
              <a:rPr lang="en-US" altLang="zh-CN" sz="2000" dirty="0">
                <a:solidFill>
                  <a:srgbClr val="FF0000"/>
                </a:solidFill>
              </a:rPr>
              <a:t>P48-51</a:t>
            </a:r>
            <a:r>
              <a:rPr lang="zh-CN" altLang="en-US" sz="2000" dirty="0">
                <a:solidFill>
                  <a:srgbClr val="FF0000"/>
                </a:solidFill>
              </a:rPr>
              <a:t>（翻译件）</a:t>
            </a:r>
            <a:endParaRPr lang="en-US" altLang="zh-CN" sz="2000" dirty="0">
              <a:solidFill>
                <a:srgbClr val="FF0000"/>
              </a:solidFill>
            </a:endParaRPr>
          </a:p>
          <a:p>
            <a:pPr marL="0" indent="0">
              <a:lnSpc>
                <a:spcPct val="160000"/>
              </a:lnSpc>
              <a:buNone/>
            </a:pPr>
            <a:r>
              <a:rPr lang="zh-CN" altLang="en-US" sz="2000" dirty="0">
                <a:solidFill>
                  <a:srgbClr val="FF0000"/>
                </a:solidFill>
              </a:rPr>
              <a:t>原文地址：</a:t>
            </a:r>
            <a:r>
              <a:rPr lang="en-US" altLang="zh-CN" sz="2000" dirty="0">
                <a:solidFill>
                  <a:srgbClr val="FF0000"/>
                </a:solidFill>
              </a:rPr>
              <a:t>https://www.avma.org/KB/Policies/Pages/Euthanasia-Guidelines.aspx</a:t>
            </a:r>
            <a:endParaRPr lang="zh-CN" altLang="en-US" sz="2000"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 name="图片 3"/>
          <p:cNvPicPr>
            <a:picLocks noChangeAspect="1"/>
          </p:cNvPicPr>
          <p:nvPr/>
        </p:nvPicPr>
        <p:blipFill>
          <a:blip r:embed="rId2"/>
          <a:stretch>
            <a:fillRect/>
          </a:stretch>
        </p:blipFill>
        <p:spPr>
          <a:xfrm>
            <a:off x="0" y="0"/>
            <a:ext cx="12184334"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01407" y="2446020"/>
            <a:ext cx="8289108" cy="1107996"/>
          </a:xfrm>
          <a:prstGeom prst="rect">
            <a:avLst/>
          </a:prstGeom>
          <a:noFill/>
        </p:spPr>
        <p:txBody>
          <a:bodyPr wrap="square" rtlCol="0">
            <a:spAutoFit/>
          </a:bodyPr>
          <a:lstStyle/>
          <a:p>
            <a:r>
              <a:rPr lang="en-US" altLang="zh-CN" sz="6600" dirty="0"/>
              <a:t>THANK YOU!</a:t>
            </a:r>
          </a:p>
        </p:txBody>
      </p:sp>
      <p:sp>
        <p:nvSpPr>
          <p:cNvPr id="2" name="矩形 1"/>
          <p:cNvSpPr/>
          <p:nvPr/>
        </p:nvSpPr>
        <p:spPr>
          <a:xfrm>
            <a:off x="6762068" y="5335409"/>
            <a:ext cx="5211683" cy="1323439"/>
          </a:xfrm>
          <a:prstGeom prst="rect">
            <a:avLst/>
          </a:prstGeom>
        </p:spPr>
        <p:txBody>
          <a:bodyPr wrap="none">
            <a:spAutoFit/>
          </a:bodyPr>
          <a:lstStyle/>
          <a:p>
            <a:r>
              <a:rPr lang="zh-CN" altLang="en-US" sz="4000" dirty="0">
                <a:solidFill>
                  <a:srgbClr val="000000"/>
                </a:solidFill>
              </a:rPr>
              <a:t>袁宝，</a:t>
            </a:r>
            <a:r>
              <a:rPr lang="en-US" altLang="zh-CN" sz="4000" dirty="0">
                <a:solidFill>
                  <a:srgbClr val="000000"/>
                </a:solidFill>
              </a:rPr>
              <a:t>13620792373</a:t>
            </a:r>
          </a:p>
          <a:p>
            <a:r>
              <a:rPr lang="en-US" altLang="zh-CN" sz="4000" dirty="0">
                <a:solidFill>
                  <a:srgbClr val="000000"/>
                </a:solidFill>
              </a:rPr>
              <a:t>Lunlifuli_jlu@163.com</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med" p14:dur="699">
        <p:cover/>
      </p:transition>
    </mc:Choice>
    <mc:Fallback xmlns="">
      <p:transition spd="med">
        <p:cover/>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08469" y="621108"/>
            <a:ext cx="7001813" cy="812618"/>
          </a:xfrm>
        </p:spPr>
        <p:txBody>
          <a:bodyPr/>
          <a:lstStyle/>
          <a:p>
            <a:r>
              <a:rPr lang="zh-CN" altLang="en-US" dirty="0">
                <a:solidFill>
                  <a:srgbClr val="0070C0"/>
                </a:solidFill>
              </a:rPr>
              <a:t>什么是伦理审查？</a:t>
            </a:r>
          </a:p>
        </p:txBody>
      </p:sp>
      <p:sp>
        <p:nvSpPr>
          <p:cNvPr id="3" name="内容占位符 2"/>
          <p:cNvSpPr>
            <a:spLocks noGrp="1"/>
          </p:cNvSpPr>
          <p:nvPr>
            <p:ph idx="1"/>
          </p:nvPr>
        </p:nvSpPr>
        <p:spPr>
          <a:xfrm>
            <a:off x="28571" y="2190355"/>
            <a:ext cx="5626469" cy="4351337"/>
          </a:xfrm>
        </p:spPr>
        <p:txBody>
          <a:bodyPr>
            <a:normAutofit/>
          </a:bodyPr>
          <a:lstStyle/>
          <a:p>
            <a:pPr>
              <a:lnSpc>
                <a:spcPct val="150000"/>
              </a:lnSpc>
            </a:pPr>
            <a:r>
              <a:rPr lang="en-US" altLang="zh-CN" dirty="0">
                <a:solidFill>
                  <a:schemeClr val="tx1"/>
                </a:solidFill>
              </a:rPr>
              <a:t>《</a:t>
            </a:r>
            <a:r>
              <a:rPr lang="zh-CN" altLang="en-US" dirty="0">
                <a:solidFill>
                  <a:schemeClr val="tx1"/>
                </a:solidFill>
              </a:rPr>
              <a:t>涉及人的生物医学研究伦理审查办法</a:t>
            </a:r>
            <a:r>
              <a:rPr lang="en-US" altLang="zh-CN" dirty="0">
                <a:solidFill>
                  <a:schemeClr val="tx1"/>
                </a:solidFill>
              </a:rPr>
              <a:t>》</a:t>
            </a:r>
          </a:p>
          <a:p>
            <a:pPr>
              <a:lnSpc>
                <a:spcPct val="150000"/>
              </a:lnSpc>
            </a:pPr>
            <a:r>
              <a:rPr lang="zh-CN" altLang="en-US" dirty="0">
                <a:solidFill>
                  <a:schemeClr val="tx1"/>
                </a:solidFill>
              </a:rPr>
              <a:t>为保护人的生命和健康，维护人的尊严，尊重和保护受试者的合法权益，规范涉及人的生物医学研究。</a:t>
            </a:r>
            <a:endParaRPr lang="en-US" altLang="zh-CN" dirty="0">
              <a:solidFill>
                <a:schemeClr val="tx1"/>
              </a:solidFill>
            </a:endParaRPr>
          </a:p>
          <a:p>
            <a:pPr>
              <a:lnSpc>
                <a:spcPct val="150000"/>
              </a:lnSpc>
            </a:pPr>
            <a:r>
              <a:rPr lang="zh-CN" altLang="en-US" dirty="0">
                <a:solidFill>
                  <a:srgbClr val="FF0000"/>
                </a:solidFill>
              </a:rPr>
              <a:t>审查范围：</a:t>
            </a:r>
            <a:r>
              <a:rPr lang="zh-CN" altLang="en-US" dirty="0">
                <a:solidFill>
                  <a:schemeClr val="tx1"/>
                </a:solidFill>
              </a:rPr>
              <a:t>所有涉及人的样本、医疗记录、行为及各项涉及人体的科学研究。</a:t>
            </a:r>
          </a:p>
        </p:txBody>
      </p:sp>
      <p:pic>
        <p:nvPicPr>
          <p:cNvPr id="4" name="Picture 3"/>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367931" y="674806"/>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 name="Picture 4"/>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615950" y="684178"/>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8" name="图片 7"/>
          <p:cNvPicPr>
            <a:picLocks noChangeAspect="1"/>
          </p:cNvPicPr>
          <p:nvPr/>
        </p:nvPicPr>
        <p:blipFill>
          <a:blip r:embed="rId6"/>
          <a:stretch>
            <a:fillRect/>
          </a:stretch>
        </p:blipFill>
        <p:spPr>
          <a:xfrm>
            <a:off x="5805982" y="0"/>
            <a:ext cx="6386018" cy="5288420"/>
          </a:xfrm>
          <a:prstGeom prst="rect">
            <a:avLst/>
          </a:prstGeom>
        </p:spPr>
      </p:pic>
      <p:pic>
        <p:nvPicPr>
          <p:cNvPr id="9" name="图片 8"/>
          <p:cNvPicPr>
            <a:picLocks noChangeAspect="1"/>
          </p:cNvPicPr>
          <p:nvPr/>
        </p:nvPicPr>
        <p:blipFill>
          <a:blip r:embed="rId7"/>
          <a:stretch>
            <a:fillRect/>
          </a:stretch>
        </p:blipFill>
        <p:spPr>
          <a:xfrm>
            <a:off x="5777411" y="4255767"/>
            <a:ext cx="6386018" cy="26022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08469" y="621108"/>
            <a:ext cx="9170845" cy="812618"/>
          </a:xfrm>
        </p:spPr>
        <p:txBody>
          <a:bodyPr>
            <a:normAutofit/>
          </a:bodyPr>
          <a:lstStyle/>
          <a:p>
            <a:r>
              <a:rPr lang="en-US" altLang="zh-CN" dirty="0">
                <a:solidFill>
                  <a:srgbClr val="0070C0"/>
                </a:solidFill>
              </a:rPr>
              <a:t>1. </a:t>
            </a:r>
            <a:r>
              <a:rPr lang="zh-CN" altLang="en-US" dirty="0">
                <a:solidFill>
                  <a:srgbClr val="0070C0"/>
                </a:solidFill>
              </a:rPr>
              <a:t>什么是实验动物伦理</a:t>
            </a:r>
            <a:r>
              <a:rPr lang="zh-CN" altLang="en-US" dirty="0">
                <a:solidFill>
                  <a:srgbClr val="FF0000"/>
                </a:solidFill>
              </a:rPr>
              <a:t>福利</a:t>
            </a:r>
            <a:r>
              <a:rPr lang="zh-CN" altLang="en-US" dirty="0">
                <a:solidFill>
                  <a:srgbClr val="0070C0"/>
                </a:solidFill>
              </a:rPr>
              <a:t>审查？</a:t>
            </a:r>
          </a:p>
        </p:txBody>
      </p:sp>
      <p:sp>
        <p:nvSpPr>
          <p:cNvPr id="3" name="内容占位符 2"/>
          <p:cNvSpPr>
            <a:spLocks noGrp="1"/>
          </p:cNvSpPr>
          <p:nvPr>
            <p:ph idx="1"/>
          </p:nvPr>
        </p:nvSpPr>
        <p:spPr>
          <a:xfrm>
            <a:off x="808231" y="1717062"/>
            <a:ext cx="10171320" cy="4351337"/>
          </a:xfrm>
        </p:spPr>
        <p:txBody>
          <a:bodyPr>
            <a:normAutofit/>
          </a:bodyPr>
          <a:lstStyle/>
          <a:p>
            <a:pPr>
              <a:lnSpc>
                <a:spcPct val="150000"/>
              </a:lnSpc>
            </a:pPr>
            <a:r>
              <a:rPr lang="zh-CN" altLang="en-US" dirty="0">
                <a:solidFill>
                  <a:srgbClr val="FF0000"/>
                </a:solidFill>
              </a:rPr>
              <a:t>实验动物伦理：</a:t>
            </a:r>
            <a:r>
              <a:rPr lang="zh-CN" altLang="en-US" dirty="0">
                <a:solidFill>
                  <a:srgbClr val="000000"/>
                </a:solidFill>
              </a:rPr>
              <a:t>人类对待实验动物和开展动物实验所遵循的社会道德标准和原则理念。</a:t>
            </a:r>
            <a:endParaRPr lang="en-US" altLang="zh-CN" dirty="0">
              <a:solidFill>
                <a:srgbClr val="000000"/>
              </a:solidFill>
            </a:endParaRPr>
          </a:p>
          <a:p>
            <a:pPr>
              <a:lnSpc>
                <a:spcPct val="150000"/>
              </a:lnSpc>
            </a:pPr>
            <a:r>
              <a:rPr lang="zh-CN" altLang="en-US" dirty="0">
                <a:solidFill>
                  <a:srgbClr val="FF0000"/>
                </a:solidFill>
              </a:rPr>
              <a:t>实验动物福利：</a:t>
            </a:r>
            <a:r>
              <a:rPr lang="zh-CN" altLang="en-US" dirty="0">
                <a:solidFill>
                  <a:srgbClr val="000000"/>
                </a:solidFill>
              </a:rPr>
              <a:t>人类保障实验动物健康和快乐生存权利的理念及其提供的相应的外部条件的总和。</a:t>
            </a:r>
            <a:endParaRPr lang="en-US" altLang="zh-CN" dirty="0">
              <a:solidFill>
                <a:srgbClr val="000000"/>
              </a:solidFill>
            </a:endParaRPr>
          </a:p>
          <a:p>
            <a:pPr>
              <a:lnSpc>
                <a:spcPct val="150000"/>
              </a:lnSpc>
            </a:pPr>
            <a:r>
              <a:rPr lang="zh-CN" altLang="en-US" dirty="0">
                <a:solidFill>
                  <a:srgbClr val="FF0000"/>
                </a:solidFill>
              </a:rPr>
              <a:t>实验动物伦理福利审查：</a:t>
            </a:r>
            <a:r>
              <a:rPr lang="zh-CN" altLang="en-US" dirty="0">
                <a:solidFill>
                  <a:srgbClr val="000000"/>
                </a:solidFill>
              </a:rPr>
              <a:t>按照实验动物福利伦理的原则和标准，对使用实验动物的</a:t>
            </a:r>
            <a:r>
              <a:rPr lang="zh-CN" altLang="en-US" dirty="0">
                <a:solidFill>
                  <a:schemeClr val="tx1"/>
                </a:solidFill>
              </a:rPr>
              <a:t>必要性</a:t>
            </a:r>
            <a:r>
              <a:rPr lang="zh-CN" altLang="en-US" dirty="0">
                <a:solidFill>
                  <a:srgbClr val="000000"/>
                </a:solidFill>
              </a:rPr>
              <a:t>、</a:t>
            </a:r>
            <a:r>
              <a:rPr lang="zh-CN" altLang="en-US" dirty="0">
                <a:solidFill>
                  <a:schemeClr val="tx1"/>
                </a:solidFill>
              </a:rPr>
              <a:t>合理性</a:t>
            </a:r>
            <a:r>
              <a:rPr lang="zh-CN" altLang="en-US" dirty="0">
                <a:solidFill>
                  <a:srgbClr val="000000"/>
                </a:solidFill>
              </a:rPr>
              <a:t>和</a:t>
            </a:r>
            <a:r>
              <a:rPr lang="zh-CN" altLang="en-US" dirty="0">
                <a:solidFill>
                  <a:schemeClr val="tx1"/>
                </a:solidFill>
              </a:rPr>
              <a:t>规范性</a:t>
            </a:r>
            <a:r>
              <a:rPr lang="zh-CN" altLang="en-US" dirty="0">
                <a:solidFill>
                  <a:srgbClr val="000000"/>
                </a:solidFill>
              </a:rPr>
              <a:t>进行专门的检查和审定。</a:t>
            </a:r>
            <a:endParaRPr lang="en-US" altLang="zh-CN" dirty="0">
              <a:solidFill>
                <a:srgbClr val="000000"/>
              </a:solidFill>
            </a:endParaRPr>
          </a:p>
          <a:p>
            <a:pPr>
              <a:lnSpc>
                <a:spcPct val="150000"/>
              </a:lnSpc>
            </a:pPr>
            <a:r>
              <a:rPr lang="zh-CN" altLang="en-US" dirty="0">
                <a:solidFill>
                  <a:srgbClr val="FF0000"/>
                </a:solidFill>
              </a:rPr>
              <a:t>审查范围：</a:t>
            </a:r>
            <a:r>
              <a:rPr lang="zh-CN" altLang="en-US" dirty="0">
                <a:solidFill>
                  <a:srgbClr val="000000"/>
                </a:solidFill>
              </a:rPr>
              <a:t>所有涉及动物及其样本的科学研究。</a:t>
            </a:r>
          </a:p>
        </p:txBody>
      </p:sp>
      <p:pic>
        <p:nvPicPr>
          <p:cNvPr id="4" name="Picture 3"/>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367931" y="674806"/>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 name="Picture 4"/>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615950" y="684178"/>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41926" y="281363"/>
            <a:ext cx="11369388" cy="812618"/>
          </a:xfrm>
        </p:spPr>
        <p:txBody>
          <a:bodyPr>
            <a:noAutofit/>
          </a:bodyPr>
          <a:lstStyle/>
          <a:p>
            <a:r>
              <a:rPr lang="en-US" altLang="zh-CN" sz="4000" dirty="0">
                <a:solidFill>
                  <a:srgbClr val="0070C0"/>
                </a:solidFill>
              </a:rPr>
              <a:t>2.</a:t>
            </a:r>
            <a:r>
              <a:rPr lang="zh-CN" altLang="en-US" sz="4000" dirty="0">
                <a:solidFill>
                  <a:srgbClr val="0070C0"/>
                </a:solidFill>
              </a:rPr>
              <a:t>为什么要进行实验动物伦理福利审查（</a:t>
            </a:r>
            <a:r>
              <a:rPr lang="en-US" altLang="zh-CN" sz="4000" dirty="0">
                <a:solidFill>
                  <a:srgbClr val="FF0000"/>
                </a:solidFill>
              </a:rPr>
              <a:t>Why</a:t>
            </a:r>
            <a:r>
              <a:rPr lang="zh-CN" altLang="en-US" sz="4000" dirty="0">
                <a:solidFill>
                  <a:srgbClr val="0070C0"/>
                </a:solidFill>
              </a:rPr>
              <a:t>）？  </a:t>
            </a:r>
          </a:p>
        </p:txBody>
      </p:sp>
      <p:pic>
        <p:nvPicPr>
          <p:cNvPr id="4" name="Picture 3"/>
          <p:cNvPicPr>
            <a:picLocks noChangeAspect="1" noChangeArrowheads="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bwMode="auto">
          <a:xfrm>
            <a:off x="188685" y="388759"/>
            <a:ext cx="705222" cy="705222"/>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5" name="Picture 4"/>
          <p:cNvPicPr>
            <a:picLocks noChangeAspect="1" noChangeArrowheads="1"/>
          </p:cNvPicPr>
          <p:nvPr>
            <p:custDataLst>
              <p:tags r:id="rId2"/>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436704" y="398131"/>
            <a:ext cx="609601" cy="609601"/>
          </a:xfrm>
          <a:prstGeom prst="rect">
            <a:avLst/>
          </a:prstGeom>
          <a:noFill/>
          <a:effectLst>
            <a:outerShdw blurRad="127000" dist="63500" dir="3000000" sx="104000" sy="104000" algn="tl" rotWithShape="0">
              <a:prstClr val="black">
                <a:alpha val="34000"/>
              </a:prstClr>
            </a:outerShdw>
          </a:effectLst>
          <a:extLst>
            <a:ext uri="{909E8E84-426E-40DD-AFC4-6F175D3DCCD1}">
              <a14:hiddenFill xmlns:a14="http://schemas.microsoft.com/office/drawing/2010/main">
                <a:solidFill>
                  <a:srgbClr val="FFFFFF"/>
                </a:solidFill>
              </a14:hiddenFill>
            </a:ext>
          </a:extLst>
        </p:spPr>
      </p:pic>
      <p:pic>
        <p:nvPicPr>
          <p:cNvPr id="8" name="图片 7"/>
          <p:cNvPicPr>
            <a:picLocks noChangeAspect="1"/>
          </p:cNvPicPr>
          <p:nvPr/>
        </p:nvPicPr>
        <p:blipFill>
          <a:blip r:embed="rId6"/>
          <a:stretch>
            <a:fillRect/>
          </a:stretch>
        </p:blipFill>
        <p:spPr>
          <a:xfrm>
            <a:off x="541296" y="1318812"/>
            <a:ext cx="10630276" cy="3591439"/>
          </a:xfrm>
          <a:prstGeom prst="rect">
            <a:avLst/>
          </a:prstGeom>
        </p:spPr>
      </p:pic>
      <p:sp>
        <p:nvSpPr>
          <p:cNvPr id="9" name="矩形 8"/>
          <p:cNvSpPr/>
          <p:nvPr/>
        </p:nvSpPr>
        <p:spPr>
          <a:xfrm>
            <a:off x="188685" y="5153118"/>
            <a:ext cx="11814629" cy="1405193"/>
          </a:xfrm>
          <a:prstGeom prst="rect">
            <a:avLst/>
          </a:prstGeom>
        </p:spPr>
        <p:txBody>
          <a:bodyPr wrap="square">
            <a:spAutoFit/>
          </a:bodyPr>
          <a:lstStyle/>
          <a:p>
            <a:pPr indent="271780">
              <a:lnSpc>
                <a:spcPct val="150000"/>
              </a:lnSpc>
            </a:pPr>
            <a:r>
              <a:rPr lang="zh-CN" altLang="en-US" sz="2000" spc="10" dirty="0">
                <a:solidFill>
                  <a:srgbClr val="000000"/>
                </a:solidFill>
                <a:latin typeface="宋体" panose="02010600030101010101" pitchFamily="2" charset="-122"/>
                <a:ea typeface="宋体" panose="02010600030101010101" pitchFamily="2" charset="-122"/>
              </a:rPr>
              <a:t>第二十三条　生产、经营和使用实验动物的组织和个人必须取得相应的行政许可。</a:t>
            </a:r>
            <a:endParaRPr lang="zh-CN" altLang="en-US" sz="2000" dirty="0">
              <a:solidFill>
                <a:srgbClr val="000000"/>
              </a:solidFill>
              <a:latin typeface="宋体" panose="02010600030101010101" pitchFamily="2" charset="-122"/>
              <a:ea typeface="宋体" panose="02010600030101010101" pitchFamily="2" charset="-122"/>
            </a:endParaRPr>
          </a:p>
          <a:p>
            <a:pPr indent="271780">
              <a:lnSpc>
                <a:spcPct val="150000"/>
              </a:lnSpc>
            </a:pPr>
            <a:r>
              <a:rPr lang="zh-CN" altLang="en-US" sz="2000" spc="10" dirty="0">
                <a:solidFill>
                  <a:srgbClr val="000000"/>
                </a:solidFill>
                <a:latin typeface="宋体" panose="02010600030101010101" pitchFamily="2" charset="-122"/>
                <a:ea typeface="宋体" panose="02010600030101010101" pitchFamily="2" charset="-122"/>
              </a:rPr>
              <a:t>第二十四条  使用实验动物进行研究的科研项目，应制定科学、合理、可行的实施方案。该方案经实验动物管理委员会（或实验动物道德委员会、实验动物伦理委员会等）批准后方可组织实施。</a:t>
            </a:r>
            <a:endParaRPr lang="zh-CN" altLang="en-US" sz="2000" b="0" i="0" dirty="0">
              <a:solidFill>
                <a:srgbClr val="000000"/>
              </a:solidFill>
              <a:effectLst/>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199085" y="2447281"/>
            <a:ext cx="4354287" cy="3239861"/>
          </a:xfrm>
        </p:spPr>
        <p:txBody>
          <a:bodyPr/>
          <a:lstStyle/>
          <a:p>
            <a:r>
              <a:rPr lang="zh-CN" altLang="en-US" dirty="0">
                <a:solidFill>
                  <a:srgbClr val="000000"/>
                </a:solidFill>
              </a:rPr>
              <a:t>明确审查机构</a:t>
            </a:r>
            <a:endParaRPr lang="en-US" altLang="zh-CN" dirty="0">
              <a:solidFill>
                <a:srgbClr val="000000"/>
              </a:solidFill>
            </a:endParaRPr>
          </a:p>
          <a:p>
            <a:r>
              <a:rPr lang="zh-CN" altLang="en-US" dirty="0">
                <a:solidFill>
                  <a:srgbClr val="000000"/>
                </a:solidFill>
              </a:rPr>
              <a:t>制定审查原则</a:t>
            </a:r>
            <a:endParaRPr lang="en-US" altLang="zh-CN" dirty="0">
              <a:solidFill>
                <a:srgbClr val="000000"/>
              </a:solidFill>
            </a:endParaRPr>
          </a:p>
          <a:p>
            <a:r>
              <a:rPr lang="zh-CN" altLang="en-US" dirty="0">
                <a:solidFill>
                  <a:srgbClr val="000000"/>
                </a:solidFill>
              </a:rPr>
              <a:t>具体审查内容</a:t>
            </a:r>
            <a:endParaRPr lang="en-US" altLang="zh-CN" dirty="0">
              <a:solidFill>
                <a:srgbClr val="000000"/>
              </a:solidFill>
            </a:endParaRPr>
          </a:p>
          <a:p>
            <a:r>
              <a:rPr lang="zh-CN" altLang="en-US" dirty="0">
                <a:solidFill>
                  <a:srgbClr val="000000"/>
                </a:solidFill>
              </a:rPr>
              <a:t>规范审查程序</a:t>
            </a:r>
            <a:endParaRPr lang="en-US" altLang="zh-CN" dirty="0">
              <a:solidFill>
                <a:srgbClr val="000000"/>
              </a:solidFill>
            </a:endParaRPr>
          </a:p>
          <a:p>
            <a:r>
              <a:rPr lang="zh-CN" altLang="en-US" dirty="0">
                <a:solidFill>
                  <a:srgbClr val="000000"/>
                </a:solidFill>
              </a:rPr>
              <a:t>确定审查规则</a:t>
            </a:r>
            <a:endParaRPr lang="en-US" altLang="zh-CN" dirty="0">
              <a:solidFill>
                <a:srgbClr val="000000"/>
              </a:solidFill>
            </a:endParaRPr>
          </a:p>
          <a:p>
            <a:pPr marL="0" indent="0">
              <a:buNone/>
            </a:pPr>
            <a:r>
              <a:rPr lang="zh-CN" altLang="en-US" dirty="0">
                <a:solidFill>
                  <a:srgbClr val="000000"/>
                </a:solidFill>
              </a:rPr>
              <a:t>（通过与不通过的规则要求）</a:t>
            </a:r>
            <a:endParaRPr lang="en-US" altLang="zh-CN" dirty="0">
              <a:solidFill>
                <a:srgbClr val="000000"/>
              </a:solidFill>
            </a:endParaRPr>
          </a:p>
          <a:p>
            <a:endParaRPr lang="zh-CN" altLang="en-US" dirty="0"/>
          </a:p>
        </p:txBody>
      </p:sp>
      <p:pic>
        <p:nvPicPr>
          <p:cNvPr id="4" name="图片 3"/>
          <p:cNvPicPr>
            <a:picLocks noChangeAspect="1"/>
          </p:cNvPicPr>
          <p:nvPr/>
        </p:nvPicPr>
        <p:blipFill>
          <a:blip r:embed="rId2"/>
          <a:stretch>
            <a:fillRect/>
          </a:stretch>
        </p:blipFill>
        <p:spPr>
          <a:xfrm>
            <a:off x="370843" y="217714"/>
            <a:ext cx="6522476" cy="4990506"/>
          </a:xfrm>
          <a:prstGeom prst="rect">
            <a:avLst/>
          </a:prstGeom>
        </p:spPr>
      </p:pic>
      <p:pic>
        <p:nvPicPr>
          <p:cNvPr id="5" name="图片 4"/>
          <p:cNvPicPr>
            <a:picLocks noChangeAspect="1"/>
          </p:cNvPicPr>
          <p:nvPr/>
        </p:nvPicPr>
        <p:blipFill>
          <a:blip r:embed="rId3"/>
          <a:stretch>
            <a:fillRect/>
          </a:stretch>
        </p:blipFill>
        <p:spPr>
          <a:xfrm>
            <a:off x="370843" y="4516284"/>
            <a:ext cx="6522475" cy="2341716"/>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9514" y="57423"/>
            <a:ext cx="10515600" cy="892402"/>
          </a:xfrm>
        </p:spPr>
        <p:txBody>
          <a:bodyPr/>
          <a:lstStyle/>
          <a:p>
            <a:r>
              <a:rPr lang="zh-CN" altLang="en-US" dirty="0"/>
              <a:t>吉林大学动物实验伦理福利审查规定</a:t>
            </a:r>
          </a:p>
        </p:txBody>
      </p:sp>
      <p:sp>
        <p:nvSpPr>
          <p:cNvPr id="3" name="内容占位符 2"/>
          <p:cNvSpPr>
            <a:spLocks noGrp="1"/>
          </p:cNvSpPr>
          <p:nvPr>
            <p:ph idx="1"/>
          </p:nvPr>
        </p:nvSpPr>
        <p:spPr>
          <a:xfrm>
            <a:off x="830930" y="4081928"/>
            <a:ext cx="10940156" cy="2386139"/>
          </a:xfrm>
        </p:spPr>
        <p:txBody>
          <a:bodyPr>
            <a:noAutofit/>
          </a:bodyPr>
          <a:lstStyle/>
          <a:p>
            <a:pPr>
              <a:lnSpc>
                <a:spcPct val="160000"/>
              </a:lnSpc>
            </a:pPr>
            <a:r>
              <a:rPr lang="zh-CN" altLang="en-US" sz="2000" dirty="0">
                <a:solidFill>
                  <a:srgbClr val="000000"/>
                </a:solidFill>
              </a:rPr>
              <a:t>所有动物实验应该先进行审查，审查后才能开展实验。</a:t>
            </a:r>
            <a:endParaRPr lang="en-US" altLang="zh-CN" sz="2000" dirty="0">
              <a:solidFill>
                <a:srgbClr val="000000"/>
              </a:solidFill>
            </a:endParaRPr>
          </a:p>
          <a:p>
            <a:pPr>
              <a:lnSpc>
                <a:spcPct val="160000"/>
              </a:lnSpc>
            </a:pPr>
            <a:r>
              <a:rPr lang="en-US" altLang="zh-CN" sz="2000" dirty="0">
                <a:solidFill>
                  <a:srgbClr val="000000"/>
                </a:solidFill>
              </a:rPr>
              <a:t>2017</a:t>
            </a:r>
            <a:r>
              <a:rPr lang="zh-CN" altLang="zh-CN" sz="2000" dirty="0">
                <a:solidFill>
                  <a:srgbClr val="000000"/>
                </a:solidFill>
              </a:rPr>
              <a:t>年共计受理自然基金、重点研发课题申请和</a:t>
            </a:r>
            <a:r>
              <a:rPr lang="en-US" altLang="zh-CN" sz="2000" dirty="0">
                <a:solidFill>
                  <a:srgbClr val="000000"/>
                </a:solidFill>
              </a:rPr>
              <a:t>SCI</a:t>
            </a:r>
            <a:r>
              <a:rPr lang="zh-CN" altLang="zh-CN" sz="2000" dirty="0">
                <a:solidFill>
                  <a:srgbClr val="000000"/>
                </a:solidFill>
              </a:rPr>
              <a:t>论文发表中动物伦理福利审查</a:t>
            </a:r>
            <a:r>
              <a:rPr lang="en-US" altLang="zh-CN" sz="2000" dirty="0">
                <a:solidFill>
                  <a:srgbClr val="000000"/>
                </a:solidFill>
              </a:rPr>
              <a:t>570</a:t>
            </a:r>
            <a:r>
              <a:rPr lang="zh-CN" altLang="zh-CN" sz="2000" dirty="0">
                <a:solidFill>
                  <a:srgbClr val="000000"/>
                </a:solidFill>
              </a:rPr>
              <a:t>件。</a:t>
            </a:r>
            <a:endParaRPr lang="en-US" altLang="zh-CN" sz="2000" dirty="0">
              <a:solidFill>
                <a:srgbClr val="000000"/>
              </a:solidFill>
            </a:endParaRPr>
          </a:p>
          <a:p>
            <a:pPr>
              <a:lnSpc>
                <a:spcPct val="160000"/>
              </a:lnSpc>
            </a:pPr>
            <a:r>
              <a:rPr lang="en-US" altLang="zh-CN" sz="2000" dirty="0">
                <a:solidFill>
                  <a:srgbClr val="000000"/>
                </a:solidFill>
              </a:rPr>
              <a:t>2018</a:t>
            </a:r>
            <a:r>
              <a:rPr lang="zh-CN" altLang="zh-CN" sz="2000" dirty="0">
                <a:solidFill>
                  <a:srgbClr val="000000"/>
                </a:solidFill>
              </a:rPr>
              <a:t>年度</a:t>
            </a:r>
            <a:r>
              <a:rPr lang="zh-CN" altLang="en-US" sz="2000" dirty="0">
                <a:solidFill>
                  <a:srgbClr val="000000"/>
                </a:solidFill>
              </a:rPr>
              <a:t>，</a:t>
            </a:r>
            <a:r>
              <a:rPr lang="zh-CN" altLang="zh-CN" sz="2000" dirty="0">
                <a:solidFill>
                  <a:srgbClr val="000000"/>
                </a:solidFill>
              </a:rPr>
              <a:t>受理各类动物实验审查</a:t>
            </a:r>
            <a:r>
              <a:rPr lang="en-US" altLang="zh-CN" sz="2000" dirty="0">
                <a:solidFill>
                  <a:srgbClr val="000000"/>
                </a:solidFill>
              </a:rPr>
              <a:t>385</a:t>
            </a:r>
            <a:r>
              <a:rPr lang="zh-CN" altLang="zh-CN" sz="2000" dirty="0">
                <a:solidFill>
                  <a:srgbClr val="000000"/>
                </a:solidFill>
              </a:rPr>
              <a:t>项；</a:t>
            </a:r>
            <a:endParaRPr lang="en-US" altLang="zh-CN" sz="2000" dirty="0">
              <a:solidFill>
                <a:srgbClr val="000000"/>
              </a:solidFill>
            </a:endParaRPr>
          </a:p>
          <a:p>
            <a:pPr>
              <a:lnSpc>
                <a:spcPct val="160000"/>
              </a:lnSpc>
            </a:pPr>
            <a:r>
              <a:rPr lang="en-US" altLang="zh-CN" sz="2000" dirty="0">
                <a:solidFill>
                  <a:srgbClr val="000000"/>
                </a:solidFill>
              </a:rPr>
              <a:t>2019</a:t>
            </a:r>
            <a:r>
              <a:rPr lang="zh-CN" altLang="en-US" sz="2000" dirty="0">
                <a:solidFill>
                  <a:srgbClr val="000000"/>
                </a:solidFill>
              </a:rPr>
              <a:t>年度，审查自然基金申请</a:t>
            </a:r>
            <a:r>
              <a:rPr lang="en-US" altLang="zh-CN" sz="2000" dirty="0">
                <a:solidFill>
                  <a:srgbClr val="000000"/>
                </a:solidFill>
              </a:rPr>
              <a:t>288</a:t>
            </a:r>
            <a:r>
              <a:rPr lang="zh-CN" altLang="en-US" sz="2000" dirty="0">
                <a:solidFill>
                  <a:srgbClr val="000000"/>
                </a:solidFill>
              </a:rPr>
              <a:t>项。</a:t>
            </a:r>
            <a:endParaRPr lang="en-US" altLang="zh-CN" sz="2000" dirty="0">
              <a:solidFill>
                <a:srgbClr val="000000"/>
              </a:solidFill>
            </a:endParaRPr>
          </a:p>
        </p:txBody>
      </p:sp>
      <p:pic>
        <p:nvPicPr>
          <p:cNvPr id="4" name="图片 3"/>
          <p:cNvPicPr>
            <a:picLocks noChangeAspect="1"/>
          </p:cNvPicPr>
          <p:nvPr/>
        </p:nvPicPr>
        <p:blipFill>
          <a:blip r:embed="rId2"/>
          <a:stretch>
            <a:fillRect/>
          </a:stretch>
        </p:blipFill>
        <p:spPr>
          <a:xfrm>
            <a:off x="830930" y="1728681"/>
            <a:ext cx="10522870" cy="218399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72555" y="1582057"/>
            <a:ext cx="10911444" cy="4020457"/>
          </a:xfrm>
        </p:spPr>
        <p:txBody>
          <a:bodyPr>
            <a:normAutofit/>
          </a:bodyPr>
          <a:lstStyle/>
          <a:p>
            <a:pPr>
              <a:lnSpc>
                <a:spcPct val="150000"/>
              </a:lnSpc>
            </a:pPr>
            <a:r>
              <a:rPr lang="zh-CN" altLang="en-US" dirty="0"/>
              <a:t>管的越来越宽！</a:t>
            </a:r>
            <a:br>
              <a:rPr lang="en-US" altLang="zh-CN" dirty="0"/>
            </a:br>
            <a:r>
              <a:rPr lang="zh-CN" altLang="en-US" dirty="0"/>
              <a:t>实验要求越来越严！！</a:t>
            </a:r>
            <a:br>
              <a:rPr lang="en-US" altLang="zh-CN" dirty="0"/>
            </a:br>
            <a:r>
              <a:rPr lang="zh-CN" altLang="en-US" dirty="0"/>
              <a:t>动物实验之前必须进行伦理福利审查！！</a:t>
            </a:r>
            <a:br>
              <a:rPr lang="en-US" altLang="zh-CN" dirty="0"/>
            </a:br>
            <a:r>
              <a:rPr lang="zh-CN" altLang="en-US" dirty="0"/>
              <a:t>申报课题，开展实验，发表论文，成果鉴定。</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1687_16*i*11"/>
  <p:tag name="KSO_WM_TEMPLATE_CATEGORY" val="custom"/>
  <p:tag name="KSO_WM_TEMPLATE_INDEX" val="20181687"/>
  <p:tag name="KSO_WM_UNIT_INDEX" val="11"/>
</p:tagLst>
</file>

<file path=ppt/tags/tag1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1687_16*i*12"/>
  <p:tag name="KSO_WM_TEMPLATE_CATEGORY" val="custom"/>
  <p:tag name="KSO_WM_TEMPLATE_INDEX" val="20181687"/>
  <p:tag name="KSO_WM_UNIT_INDEX" val="12"/>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a"/>
  <p:tag name="KSO_WM_UNIT_INDEX" val="1"/>
  <p:tag name="KSO_WM_UNIT_LAYERLEVEL" val="1"/>
  <p:tag name="KSO_WM_UNIT_VALUE" val="13"/>
  <p:tag name="KSO_WM_UNIT_ISCONTENTSTITLE" val="0"/>
  <p:tag name="KSO_WM_UNIT_HIGHLIGHT" val="0"/>
  <p:tag name="KSO_WM_UNIT_COMPATIBLE" val="0"/>
  <p:tag name="KSO_WM_UNIT_CLEAR" val="0"/>
  <p:tag name="KSO_WM_UNIT_PRESET_TEXT_INDEX" val="3"/>
  <p:tag name="KSO_WM_UNIT_PRESET_TEXT_LEN" val="17"/>
  <p:tag name="KSO_WM_UNIT_ID" val="custom20181687_16*a*1"/>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h_f"/>
  <p:tag name="KSO_WM_UNIT_INDEX" val="1_1"/>
  <p:tag name="KSO_WM_UNIT_LAYERLEVEL" val="1_1"/>
  <p:tag name="KSO_WM_UNIT_VALUE" val="156"/>
  <p:tag name="KSO_WM_UNIT_HIGHLIGHT" val="0"/>
  <p:tag name="KSO_WM_UNIT_COMPATIBLE" val="0"/>
  <p:tag name="KSO_WM_UNIT_CLEAR" val="0"/>
  <p:tag name="KSO_WM_UNIT_PRESET_TEXT_INDEX" val="5"/>
  <p:tag name="KSO_WM_UNIT_PRESET_TEXT_LEN" val="232"/>
  <p:tag name="KSO_WM_UNIT_ID" val="custom20181687_16*h_f*1_1"/>
</p:tagLst>
</file>

<file path=ppt/tags/tag1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1687_16*i*11"/>
  <p:tag name="KSO_WM_TEMPLATE_CATEGORY" val="custom"/>
  <p:tag name="KSO_WM_TEMPLATE_INDEX" val="20181687"/>
  <p:tag name="KSO_WM_UNIT_INDEX" val="11"/>
</p:tagLst>
</file>

<file path=ppt/tags/tag1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1687_16*i*12"/>
  <p:tag name="KSO_WM_TEMPLATE_CATEGORY" val="custom"/>
  <p:tag name="KSO_WM_TEMPLATE_INDEX" val="20181687"/>
  <p:tag name="KSO_WM_UNIT_INDEX" val="12"/>
</p:tagLst>
</file>

<file path=ppt/tags/tag1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1687_16*i*11"/>
  <p:tag name="KSO_WM_TEMPLATE_CATEGORY" val="custom"/>
  <p:tag name="KSO_WM_TEMPLATE_INDEX" val="20181687"/>
  <p:tag name="KSO_WM_UNIT_INDEX" val="11"/>
</p:tagLst>
</file>

<file path=ppt/tags/tag1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1687_16*i*12"/>
  <p:tag name="KSO_WM_TEMPLATE_CATEGORY" val="custom"/>
  <p:tag name="KSO_WM_TEMPLATE_INDEX" val="20181687"/>
  <p:tag name="KSO_WM_UNIT_INDEX" val="12"/>
</p:tagLst>
</file>

<file path=ppt/tags/tag1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1687_16*i*11"/>
  <p:tag name="KSO_WM_TEMPLATE_CATEGORY" val="custom"/>
  <p:tag name="KSO_WM_TEMPLATE_INDEX" val="20181687"/>
  <p:tag name="KSO_WM_UNIT_INDEX" val="11"/>
</p:tagLst>
</file>

<file path=ppt/tags/tag1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1687_16*i*12"/>
  <p:tag name="KSO_WM_TEMPLATE_CATEGORY" val="custom"/>
  <p:tag name="KSO_WM_TEMPLATE_INDEX" val="20181687"/>
  <p:tag name="KSO_WM_UNIT_INDEX" val="12"/>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4553"/>
</p:tagLst>
</file>

<file path=ppt/tags/tag20.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1687_16*i*11"/>
  <p:tag name="KSO_WM_TEMPLATE_CATEGORY" val="custom"/>
  <p:tag name="KSO_WM_TEMPLATE_INDEX" val="20181687"/>
  <p:tag name="KSO_WM_UNIT_INDEX" val="11"/>
</p:tagLst>
</file>

<file path=ppt/tags/tag21.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1687_16*i*12"/>
  <p:tag name="KSO_WM_TEMPLATE_CATEGORY" val="custom"/>
  <p:tag name="KSO_WM_TEMPLATE_INDEX" val="20181687"/>
  <p:tag name="KSO_WM_UNIT_INDEX" val="12"/>
</p:tagLst>
</file>

<file path=ppt/tags/tag22.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1687_16*i*11"/>
  <p:tag name="KSO_WM_TEMPLATE_CATEGORY" val="custom"/>
  <p:tag name="KSO_WM_TEMPLATE_INDEX" val="20181687"/>
  <p:tag name="KSO_WM_UNIT_INDEX" val="11"/>
</p:tagLst>
</file>

<file path=ppt/tags/tag23.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1687_16*i*12"/>
  <p:tag name="KSO_WM_TEMPLATE_CATEGORY" val="custom"/>
  <p:tag name="KSO_WM_TEMPLATE_INDEX" val="20181687"/>
  <p:tag name="KSO_WM_UNIT_INDEX" val="12"/>
</p:tagLst>
</file>

<file path=ppt/tags/tag24.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1687_16*i*11"/>
  <p:tag name="KSO_WM_TEMPLATE_CATEGORY" val="custom"/>
  <p:tag name="KSO_WM_TEMPLATE_INDEX" val="20181687"/>
  <p:tag name="KSO_WM_UNIT_INDEX" val="11"/>
</p:tagLst>
</file>

<file path=ppt/tags/tag25.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1687_16*i*12"/>
  <p:tag name="KSO_WM_TEMPLATE_CATEGORY" val="custom"/>
  <p:tag name="KSO_WM_TEMPLATE_INDEX" val="20181687"/>
  <p:tag name="KSO_WM_UNIT_INDEX" val="12"/>
</p:tagLst>
</file>

<file path=ppt/tags/tag2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1687_16*i*11"/>
  <p:tag name="KSO_WM_TEMPLATE_CATEGORY" val="custom"/>
  <p:tag name="KSO_WM_TEMPLATE_INDEX" val="20181687"/>
  <p:tag name="KSO_WM_UNIT_INDEX" val="11"/>
</p:tagLst>
</file>

<file path=ppt/tags/tag27.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1687_16*i*12"/>
  <p:tag name="KSO_WM_TEMPLATE_CATEGORY" val="custom"/>
  <p:tag name="KSO_WM_TEMPLATE_INDEX" val="20181687"/>
  <p:tag name="KSO_WM_UNIT_INDEX" val="12"/>
</p:tagLst>
</file>

<file path=ppt/tags/tag28.xml><?xml version="1.0" encoding="utf-8"?>
<p:tagLst xmlns:a="http://schemas.openxmlformats.org/drawingml/2006/main" xmlns:r="http://schemas.openxmlformats.org/officeDocument/2006/relationships" xmlns:p="http://schemas.openxmlformats.org/presentationml/2006/main">
  <p:tag name="KSO_WM_SLIDE_SIZE" val="828*342"/>
  <p:tag name="KSO_WM_SLIDE_POSITION" val="66*143"/>
  <p:tag name="KSO_WM_SLIDE_LAYOUT_CNT" val="1_2"/>
  <p:tag name="KSO_WM_SLIDE_LAYOUT" val="a_f"/>
  <p:tag name="KSO_WM_BEAUTIFY_FLAG" val="#wm#"/>
  <p:tag name="KSO_WM_SLIDE_TYPE" val="text"/>
  <p:tag name="KSO_WM_SLIDE_ITEM_CNT" val="2"/>
  <p:tag name="KSO_WM_TAG_VERSION" val="1.0"/>
  <p:tag name="KSO_WM_COMBINE_RELATE_SLIDE_ID" val="background20180983_3"/>
  <p:tag name="KSO_WM_TEMPLATE_CATEGORY" val="custom"/>
  <p:tag name="KSO_WM_TEMPLATE_INDEX" val="20181687"/>
  <p:tag name="KSO_WM_SLIDE_ID" val="custom20181687_3"/>
  <p:tag name="KSO_WM_SLIDE_INDEX" val="3"/>
  <p:tag name="KSO_WM_TEMPLATE_SUBCATEGORY" val="combine"/>
</p:tagLst>
</file>

<file path=ppt/tags/tag2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PRESET_TEXT_LEN" val="17"/>
  <p:tag name="KSO_WM_UNIT_PRESET_TEXT_INDEX" val="3"/>
  <p:tag name="KSO_WM_UNIT_CLEAR" val="0"/>
  <p:tag name="KSO_WM_UNIT_COMPATIBLE" val="0"/>
  <p:tag name="KSO_WM_UNIT_HIGHLIGHT" val="0"/>
  <p:tag name="KSO_WM_UNIT_ISCONTENTSTITLE" val="0"/>
  <p:tag name="KSO_WM_UNIT_VALUE" val="40"/>
  <p:tag name="KSO_WM_UNIT_LAYERLEVEL" val="1"/>
  <p:tag name="KSO_WM_UNIT_INDEX" val="1"/>
  <p:tag name="KSO_WM_UNIT_TYPE" val="a"/>
  <p:tag name="KSO_WM_UNIT_ID" val="custom20181687_3*a*1"/>
</p:tagLst>
</file>

<file path=ppt/tags/tag3.xml><?xml version="1.0" encoding="utf-8"?>
<p:tagLst xmlns:a="http://schemas.openxmlformats.org/drawingml/2006/main" xmlns:r="http://schemas.openxmlformats.org/officeDocument/2006/relationships"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0.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4"/>
  <p:tag name="KSO_WM_SLIDE_LAYOUT" val="a_l"/>
  <p:tag name="KSO_WM_SLIDE_LAYOUT_CNT" val="1_1"/>
  <p:tag name="KSO_WM_SLIDE_TYPE" val="contents"/>
  <p:tag name="KSO_WM_BEAUTIFY_FLAG" val="#wm#"/>
  <p:tag name="KSO_WM_COMBINE_RELATE_SLIDE_ID" val="custom20181428_7"/>
  <p:tag name="KSO_WM_TEMPLATE_CATEGORY" val="custom"/>
  <p:tag name="KSO_WM_TEMPLATE_INDEX" val="20181687"/>
  <p:tag name="KSO_WM_SLIDE_ID" val="custom20181687_8"/>
  <p:tag name="KSO_WM_SLIDE_INDEX" val="8"/>
  <p:tag name="KSO_WM_DIAGRAM_GROUP_CODE" val="l1-1"/>
  <p:tag name="KSO_WM_TEMPLATE_SUBCATEGORY" val="combine"/>
</p:tagLst>
</file>

<file path=ppt/tags/tag31.xml><?xml version="1.0" encoding="utf-8"?>
<p:tagLst xmlns:a="http://schemas.openxmlformats.org/drawingml/2006/main" xmlns:r="http://schemas.openxmlformats.org/officeDocument/2006/relationships" xmlns:p="http://schemas.openxmlformats.org/presentationml/2006/main">
  <p:tag name="KSO_WM_DIAGRAM_GROUP_CODE" val="l1_1"/>
  <p:tag name="KSO_WM_TAG_VERSION" val="1.0"/>
  <p:tag name="KSO_WM_BEAUTIFY_FLAG" val="#wm#"/>
  <p:tag name="KSO_WM_UNIT_TYPE" val="i"/>
  <p:tag name="KSO_WM_UNIT_ID" val="custom20181687_8*i*0"/>
  <p:tag name="KSO_WM_TEMPLATE_CATEGORY" val="custom"/>
  <p:tag name="KSO_WM_TEMPLATE_INDEX" val="20181687"/>
  <p:tag name="KSO_WM_UNIT_INDEX" val="0"/>
  <p:tag name="KSO_WM_UNIT_FILL_FORE_SCHEMECOLOR_INDEX" val="5"/>
  <p:tag name="KSO_WM_UNIT_FILL_TYPE" val="1"/>
  <p:tag name="KSO_WM_UNIT_TEXT_FILL_FORE_SCHEMECOLOR_INDEX" val="14"/>
  <p:tag name="KSO_WM_UNIT_TEXT_FILL_TYPE" val="1"/>
  <p:tag name="KSO_WM_UNIT_USESOURCEFORMAT_APPLY" val="1"/>
</p:tagLst>
</file>

<file path=ppt/tags/tag3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l_h_a"/>
  <p:tag name="KSO_WM_UNIT_INDEX" val="1_1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l1-1"/>
  <p:tag name="KSO_WM_UNIT_ID" val="custom20181687_8*l_h_a*1_1_1"/>
  <p:tag name="KSO_WM_UNIT_TEXT_FILL_FORE_SCHEMECOLOR_INDEX" val="13"/>
  <p:tag name="KSO_WM_UNIT_TEXT_FILL_TYPE" val="1"/>
  <p:tag name="KSO_WM_UNIT_USESOURCEFORMAT_APPLY" val="1"/>
</p:tagLst>
</file>

<file path=ppt/tags/tag3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l_h_i"/>
  <p:tag name="KSO_WM_UNIT_INDEX" val="1_1_1"/>
  <p:tag name="KSO_WM_UNIT_LAYERLEVEL" val="1_1_1"/>
  <p:tag name="KSO_WM_DIAGRAM_GROUP_CODE" val="l1-1"/>
  <p:tag name="KSO_WM_UNIT_ID" val="custom20181687_8*l_h_i*1_1_1"/>
  <p:tag name="KSO_WM_UNIT_FILL_FORE_SCHEMECOLOR_INDEX" val="9"/>
  <p:tag name="KSO_WM_UNIT_FILL_TYPE" val="1"/>
  <p:tag name="KSO_WM_UNIT_TEXT_FILL_FORE_SCHEMECOLOR_INDEX" val="13"/>
  <p:tag name="KSO_WM_UNIT_TEXT_FILL_TYPE" val="1"/>
  <p:tag name="KSO_WM_UNIT_USESOURCEFORMAT_APPLY" val="1"/>
</p:tagLst>
</file>

<file path=ppt/tags/tag3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l_h_a"/>
  <p:tag name="KSO_WM_UNIT_INDEX" val="1_2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l1-1"/>
  <p:tag name="KSO_WM_UNIT_ID" val="custom20181687_8*l_h_a*1_2_1"/>
  <p:tag name="KSO_WM_UNIT_TEXT_FILL_FORE_SCHEMECOLOR_INDEX" val="13"/>
  <p:tag name="KSO_WM_UNIT_TEXT_FILL_TYPE" val="1"/>
  <p:tag name="KSO_WM_UNIT_USESOURCEFORMAT_APPLY" val="1"/>
</p:tagLst>
</file>

<file path=ppt/tags/tag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l_h_i"/>
  <p:tag name="KSO_WM_UNIT_INDEX" val="1_2_1"/>
  <p:tag name="KSO_WM_UNIT_LAYERLEVEL" val="1_1_1"/>
  <p:tag name="KSO_WM_DIAGRAM_GROUP_CODE" val="l1-1"/>
  <p:tag name="KSO_WM_UNIT_ID" val="custom20181687_8*l_h_i*1_2_1"/>
  <p:tag name="KSO_WM_UNIT_FILL_FORE_SCHEMECOLOR_INDEX" val="9"/>
  <p:tag name="KSO_WM_UNIT_FILL_TYPE" val="1"/>
  <p:tag name="KSO_WM_UNIT_TEXT_FILL_FORE_SCHEMECOLOR_INDEX" val="13"/>
  <p:tag name="KSO_WM_UNIT_TEXT_FILL_TYPE" val="1"/>
  <p:tag name="KSO_WM_UNIT_USESOURCEFORMAT_APPLY" val="1"/>
</p:tagLst>
</file>

<file path=ppt/tags/tag3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l_h_a"/>
  <p:tag name="KSO_WM_UNIT_INDEX" val="1_3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l1-1"/>
  <p:tag name="KSO_WM_UNIT_ID" val="custom20181687_8*l_h_a*1_3_1"/>
  <p:tag name="KSO_WM_UNIT_TEXT_FILL_FORE_SCHEMECOLOR_INDEX" val="13"/>
  <p:tag name="KSO_WM_UNIT_TEXT_FILL_TYPE" val="1"/>
  <p:tag name="KSO_WM_UNIT_USESOURCEFORMAT_APPLY" val="1"/>
</p:tagLst>
</file>

<file path=ppt/tags/tag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l_h_i"/>
  <p:tag name="KSO_WM_UNIT_INDEX" val="1_3_1"/>
  <p:tag name="KSO_WM_UNIT_LAYERLEVEL" val="1_1_1"/>
  <p:tag name="KSO_WM_DIAGRAM_GROUP_CODE" val="l1-1"/>
  <p:tag name="KSO_WM_UNIT_ID" val="custom20181687_8*l_h_i*1_3_1"/>
  <p:tag name="KSO_WM_UNIT_FILL_FORE_SCHEMECOLOR_INDEX" val="9"/>
  <p:tag name="KSO_WM_UNIT_FILL_TYPE" val="1"/>
  <p:tag name="KSO_WM_UNIT_TEXT_FILL_FORE_SCHEMECOLOR_INDEX" val="13"/>
  <p:tag name="KSO_WM_UNIT_TEXT_FILL_TYPE" val="1"/>
  <p:tag name="KSO_WM_UNIT_USESOURCEFORMAT_APPLY" val="1"/>
</p:tagLst>
</file>

<file path=ppt/tags/tag3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l_h_a"/>
  <p:tag name="KSO_WM_UNIT_INDEX" val="1_4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l1-1"/>
  <p:tag name="KSO_WM_UNIT_ID" val="custom20181687_8*l_h_a*1_4_1"/>
  <p:tag name="KSO_WM_UNIT_TEXT_FILL_FORE_SCHEMECOLOR_INDEX" val="13"/>
  <p:tag name="KSO_WM_UNIT_TEXT_FILL_TYPE" val="1"/>
  <p:tag name="KSO_WM_UNIT_USESOURCEFORMAT_APPLY" val="1"/>
</p:tagLst>
</file>

<file path=ppt/tags/tag3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l_h_i"/>
  <p:tag name="KSO_WM_UNIT_INDEX" val="1_4_1"/>
  <p:tag name="KSO_WM_UNIT_LAYERLEVEL" val="1_1_1"/>
  <p:tag name="KSO_WM_DIAGRAM_GROUP_CODE" val="l1-1"/>
  <p:tag name="KSO_WM_UNIT_ID" val="custom20181687_8*l_h_i*1_4_1"/>
  <p:tag name="KSO_WM_UNIT_FILL_FORE_SCHEMECOLOR_INDEX" val="9"/>
  <p:tag name="KSO_WM_UNIT_FILL_TYPE" val="1"/>
  <p:tag name="KSO_WM_UNIT_TEXT_FILL_FORE_SCHEMECOLOR_INDEX" val="13"/>
  <p:tag name="KSO_WM_UNIT_TEXT_FILL_TYPE" val="1"/>
  <p:tag name="KSO_WM_UNIT_USESOURCEFORMAT_APPLY" val="1"/>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1687"/>
</p:tagLst>
</file>

<file path=ppt/tags/tag4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a"/>
  <p:tag name="KSO_WM_UNIT_INDEX" val="1"/>
  <p:tag name="KSO_WM_UNIT_LAYERLEVEL" val="1"/>
  <p:tag name="KSO_WM_UNIT_ISCONTENTSTITLE" val="1"/>
  <p:tag name="KSO_WM_UNIT_VALUE" val="5"/>
  <p:tag name="KSO_WM_UNIT_HIGHLIGHT" val="0"/>
  <p:tag name="KSO_WM_UNIT_COMPATIBLE" val="0"/>
  <p:tag name="KSO_WM_UNIT_CLEAR" val="0"/>
  <p:tag name="KSO_WM_DIAGRAM_GROUP_CODE" val="l1_1"/>
  <p:tag name="KSO_WM_UNIT_ID" val="custom20181687_8*a*1"/>
  <p:tag name="KSO_WM_UNIT_PRESET_TEXT" val="contents"/>
  <p:tag name="KSO_WM_UNIT_TEXT_FILL_FORE_SCHEMECOLOR_INDEX" val="14"/>
  <p:tag name="KSO_WM_UNIT_TEXT_FILL_TYPE" val="1"/>
  <p:tag name="KSO_WM_UNIT_USESOURCEFORMAT_APPLY" val="1"/>
</p:tagLst>
</file>

<file path=ppt/tags/tag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l_h_a"/>
  <p:tag name="KSO_WM_UNIT_INDEX" val="1_4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l1-1"/>
  <p:tag name="KSO_WM_UNIT_ID" val="custom20181687_8*l_h_a*1_4_1"/>
  <p:tag name="KSO_WM_UNIT_TEXT_FILL_FORE_SCHEMECOLOR_INDEX" val="13"/>
  <p:tag name="KSO_WM_UNIT_TEXT_FILL_TYPE" val="1"/>
  <p:tag name="KSO_WM_UNIT_USESOURCEFORMAT_APPLY" val="1"/>
</p:tagLst>
</file>

<file path=ppt/tags/tag4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l_h_i"/>
  <p:tag name="KSO_WM_UNIT_INDEX" val="1_2_1"/>
  <p:tag name="KSO_WM_UNIT_LAYERLEVEL" val="1_1_1"/>
  <p:tag name="KSO_WM_DIAGRAM_GROUP_CODE" val="l1-1"/>
  <p:tag name="KSO_WM_UNIT_ID" val="custom20181687_8*l_h_i*1_2_1"/>
  <p:tag name="KSO_WM_UNIT_FILL_FORE_SCHEMECOLOR_INDEX" val="9"/>
  <p:tag name="KSO_WM_UNIT_FILL_TYPE" val="1"/>
  <p:tag name="KSO_WM_UNIT_TEXT_FILL_FORE_SCHEMECOLOR_INDEX" val="13"/>
  <p:tag name="KSO_WM_UNIT_TEXT_FILL_TYPE" val="1"/>
  <p:tag name="KSO_WM_UNIT_USESOURCEFORMAT_APPLY" val="1"/>
</p:tagLst>
</file>

<file path=ppt/tags/tag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l_h_i"/>
  <p:tag name="KSO_WM_UNIT_INDEX" val="1_4_1"/>
  <p:tag name="KSO_WM_UNIT_LAYERLEVEL" val="1_1_1"/>
  <p:tag name="KSO_WM_DIAGRAM_GROUP_CODE" val="l1-1"/>
  <p:tag name="KSO_WM_UNIT_ID" val="custom20181687_8*l_h_i*1_4_1"/>
  <p:tag name="KSO_WM_UNIT_FILL_FORE_SCHEMECOLOR_INDEX" val="9"/>
  <p:tag name="KSO_WM_UNIT_FILL_TYPE" val="1"/>
  <p:tag name="KSO_WM_UNIT_TEXT_FILL_FORE_SCHEMECOLOR_INDEX" val="13"/>
  <p:tag name="KSO_WM_UNIT_TEXT_FILL_TYPE" val="1"/>
  <p:tag name="KSO_WM_UNIT_USESOURCEFORMAT_APPLY" val="1"/>
</p:tagLst>
</file>

<file path=ppt/tags/tag4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l_h_a"/>
  <p:tag name="KSO_WM_UNIT_INDEX" val="1_2_1"/>
  <p:tag name="KSO_WM_UNIT_LAYERLEVEL" val="1_1_1"/>
  <p:tag name="KSO_WM_UNIT_VALUE" val="10"/>
  <p:tag name="KSO_WM_UNIT_HIGHLIGHT" val="0"/>
  <p:tag name="KSO_WM_UNIT_COMPATIBLE" val="0"/>
  <p:tag name="KSO_WM_UNIT_CLEAR" val="0"/>
  <p:tag name="KSO_WM_UNIT_PRESET_TEXT_INDEX" val="3"/>
  <p:tag name="KSO_WM_UNIT_PRESET_TEXT_LEN" val="12"/>
  <p:tag name="KSO_WM_DIAGRAM_GROUP_CODE" val="l1-1"/>
  <p:tag name="KSO_WM_UNIT_ID" val="custom20181687_8*l_h_a*1_2_1"/>
  <p:tag name="KSO_WM_UNIT_TEXT_FILL_FORE_SCHEMECOLOR_INDEX" val="13"/>
  <p:tag name="KSO_WM_UNIT_TEXT_FILL_TYPE" val="1"/>
  <p:tag name="KSO_WM_UNIT_USESOURCEFORMAT_APPLY" val="1"/>
</p:tagLst>
</file>

<file path=ppt/tags/tag45.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2"/>
  <p:tag name="KSO_WM_SLIDE_LAYOUT" val="a_l"/>
  <p:tag name="KSO_WM_SLIDE_LAYOUT_CNT" val="1_1"/>
  <p:tag name="KSO_WM_SLIDE_TYPE" val="contents"/>
  <p:tag name="KSO_WM_BEAUTIFY_FLAG" val="#wm#"/>
  <p:tag name="KSO_WM_COMBINE_RELATE_SLIDE_ID" val="custom20181428_5"/>
  <p:tag name="KSO_WM_TEMPLATE_CATEGORY" val="custom"/>
  <p:tag name="KSO_WM_TEMPLATE_INDEX" val="20181687"/>
  <p:tag name="KSO_WM_SLIDE_ID" val="custom20181687_6"/>
  <p:tag name="KSO_WM_SLIDE_INDEX" val="6"/>
  <p:tag name="KSO_WM_DIAGRAM_GROUP_CODE" val="l1-1"/>
  <p:tag name="KSO_WM_TEMPLATE_SUBCATEGORY" val="combine"/>
</p:tagLst>
</file>

<file path=ppt/tags/tag46.xml><?xml version="1.0" encoding="utf-8"?>
<p:tagLst xmlns:a="http://schemas.openxmlformats.org/drawingml/2006/main" xmlns:r="http://schemas.openxmlformats.org/officeDocument/2006/relationships" xmlns:p="http://schemas.openxmlformats.org/presentationml/2006/main">
  <p:tag name="KSO_WM_DIAGRAM_GROUP_CODE" val="l1_1"/>
  <p:tag name="KSO_WM_TAG_VERSION" val="1.0"/>
  <p:tag name="KSO_WM_BEAUTIFY_FLAG" val="#wm#"/>
  <p:tag name="KSO_WM_UNIT_TYPE" val="i"/>
  <p:tag name="KSO_WM_UNIT_ID" val="custom20181687_6*i*0"/>
  <p:tag name="KSO_WM_TEMPLATE_CATEGORY" val="custom"/>
  <p:tag name="KSO_WM_TEMPLATE_INDEX" val="20181687"/>
  <p:tag name="KSO_WM_UNIT_INDEX" val="0"/>
  <p:tag name="KSO_WM_UNIT_FILL_FORE_SCHEMECOLOR_INDEX" val="5"/>
  <p:tag name="KSO_WM_UNIT_FILL_TYPE" val="1"/>
  <p:tag name="KSO_WM_UNIT_TEXT_FILL_FORE_SCHEMECOLOR_INDEX" val="2"/>
  <p:tag name="KSO_WM_UNIT_TEXT_FILL_TYPE" val="1"/>
  <p:tag name="KSO_WM_UNIT_USESOURCEFORMAT_APPLY" val="1"/>
</p:tagLst>
</file>

<file path=ppt/tags/tag4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l_h_a"/>
  <p:tag name="KSO_WM_UNIT_INDEX" val="1_1_1"/>
  <p:tag name="KSO_WM_UNIT_LAYERLEVEL" val="1_1_1"/>
  <p:tag name="KSO_WM_UNIT_VALUE" val="17"/>
  <p:tag name="KSO_WM_UNIT_HIGHLIGHT" val="0"/>
  <p:tag name="KSO_WM_UNIT_COMPATIBLE" val="0"/>
  <p:tag name="KSO_WM_UNIT_CLEAR" val="0"/>
  <p:tag name="KSO_WM_UNIT_PRESET_TEXT_INDEX" val="3"/>
  <p:tag name="KSO_WM_UNIT_PRESET_TEXT_LEN" val="17"/>
  <p:tag name="KSO_WM_DIAGRAM_GROUP_CODE" val="l1-1"/>
  <p:tag name="KSO_WM_UNIT_ID" val="custom20181687_6*l_h_a*1_1_1"/>
  <p:tag name="KSO_WM_UNIT_TEXT_FILL_FORE_SCHEMECOLOR_INDEX" val="13"/>
  <p:tag name="KSO_WM_UNIT_TEXT_FILL_TYPE" val="1"/>
  <p:tag name="KSO_WM_UNIT_USESOURCEFORMAT_APPLY" val="1"/>
</p:tagLst>
</file>

<file path=ppt/tags/tag4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l_h_i"/>
  <p:tag name="KSO_WM_UNIT_INDEX" val="1_1_1"/>
  <p:tag name="KSO_WM_UNIT_LAYERLEVEL" val="1_1_1"/>
  <p:tag name="KSO_WM_DIAGRAM_GROUP_CODE" val="l1-1"/>
  <p:tag name="KSO_WM_UNIT_ID" val="custom20181687_6*l_h_i*1_1_1"/>
  <p:tag name="KSO_WM_UNIT_FILL_FORE_SCHEMECOLOR_INDEX" val="9"/>
  <p:tag name="KSO_WM_UNIT_FILL_TYPE" val="1"/>
  <p:tag name="KSO_WM_UNIT_TEXT_FILL_FORE_SCHEMECOLOR_INDEX" val="13"/>
  <p:tag name="KSO_WM_UNIT_TEXT_FILL_TYPE" val="1"/>
  <p:tag name="KSO_WM_UNIT_USESOURCEFORMAT_APPLY" val="1"/>
</p:tagLst>
</file>

<file path=ppt/tags/tag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a"/>
  <p:tag name="KSO_WM_UNIT_INDEX" val="1"/>
  <p:tag name="KSO_WM_UNIT_LAYERLEVEL" val="1"/>
  <p:tag name="KSO_WM_UNIT_ISCONTENTSTITLE" val="1"/>
  <p:tag name="KSO_WM_UNIT_VALUE" val="5"/>
  <p:tag name="KSO_WM_UNIT_HIGHLIGHT" val="0"/>
  <p:tag name="KSO_WM_UNIT_COMPATIBLE" val="0"/>
  <p:tag name="KSO_WM_UNIT_CLEAR" val="0"/>
  <p:tag name="KSO_WM_DIAGRAM_GROUP_CODE" val="l1_1"/>
  <p:tag name="KSO_WM_UNIT_ID" val="custom20181687_6*a*1"/>
  <p:tag name="KSO_WM_UNIT_PRESET_TEXT" val="contents"/>
  <p:tag name="KSO_WM_UNIT_TEXT_FILL_FORE_SCHEMECOLOR_INDEX" val="14"/>
  <p:tag name="KSO_WM_UNIT_TEXT_FILL_TYPE" val="1"/>
  <p:tag name="KSO_WM_UNIT_USESOURCEFORMAT_APPLY" val="1"/>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custom"/>
  <p:tag name="KSO_WM_TEMPLATE_INDEX" val="20181687"/>
</p:tagLst>
</file>

<file path=ppt/tags/tag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l_h_a"/>
  <p:tag name="KSO_WM_UNIT_INDEX" val="1_2_1"/>
  <p:tag name="KSO_WM_UNIT_LAYERLEVEL" val="1_1_1"/>
  <p:tag name="KSO_WM_UNIT_VALUE" val="17"/>
  <p:tag name="KSO_WM_UNIT_HIGHLIGHT" val="0"/>
  <p:tag name="KSO_WM_UNIT_COMPATIBLE" val="0"/>
  <p:tag name="KSO_WM_UNIT_CLEAR" val="0"/>
  <p:tag name="KSO_WM_UNIT_PRESET_TEXT_INDEX" val="3"/>
  <p:tag name="KSO_WM_UNIT_PRESET_TEXT_LEN" val="17"/>
  <p:tag name="KSO_WM_DIAGRAM_GROUP_CODE" val="l1-1"/>
  <p:tag name="KSO_WM_UNIT_ID" val="custom20181687_6*l_h_a*1_2_1"/>
  <p:tag name="KSO_WM_UNIT_TEXT_FILL_FORE_SCHEMECOLOR_INDEX" val="13"/>
  <p:tag name="KSO_WM_UNIT_TEXT_FILL_TYPE" val="1"/>
  <p:tag name="KSO_WM_UNIT_USESOURCEFORMAT_APPLY" val="1"/>
</p:tagLst>
</file>

<file path=ppt/tags/tag5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81687"/>
  <p:tag name="KSO_WM_TAG_VERSION" val="1.0"/>
  <p:tag name="KSO_WM_BEAUTIFY_FLAG" val="#wm#"/>
  <p:tag name="KSO_WM_UNIT_TYPE" val="l_h_i"/>
  <p:tag name="KSO_WM_UNIT_INDEX" val="1_2_1"/>
  <p:tag name="KSO_WM_UNIT_LAYERLEVEL" val="1_1_1"/>
  <p:tag name="KSO_WM_DIAGRAM_GROUP_CODE" val="l1-1"/>
  <p:tag name="KSO_WM_UNIT_ID" val="custom20181687_6*l_h_i*1_2_1"/>
  <p:tag name="KSO_WM_UNIT_FILL_FORE_SCHEMECOLOR_INDEX" val="9"/>
  <p:tag name="KSO_WM_UNIT_FILL_TYPE" val="1"/>
  <p:tag name="KSO_WM_UNIT_TEXT_FILL_FORE_SCHEMECOLOR_INDEX" val="13"/>
  <p:tag name="KSO_WM_UNIT_TEXT_FILL_TYPE" val="1"/>
  <p:tag name="KSO_WM_UNIT_USESOURCEFORMAT_APPLY" val="1"/>
</p:tagLst>
</file>

<file path=ppt/tags/tag52.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4"/>
  <p:tag name="KSO_WM_SLIDE_LAYOUT" val="a"/>
  <p:tag name="KSO_WM_SLIDE_LAYOUT_CNT" val="4"/>
  <p:tag name="KSO_WM_SLIDE_TYPE" val="endPage"/>
  <p:tag name="KSO_WM_BEAUTIFY_FLAG" val="#wm#"/>
  <p:tag name="KSO_WM_COMBINE_RELATE_SLIDE_ID" val="background20180983_10"/>
  <p:tag name="KSO_WM_TEMPLATE_CATEGORY" val="custom"/>
  <p:tag name="KSO_WM_TEMPLATE_INDEX" val="20181687"/>
  <p:tag name="KSO_WM_SLIDE_ID" val="custom20181687_19"/>
  <p:tag name="KSO_WM_SLIDE_INDEX" val="19"/>
  <p:tag name="KSO_WM_TEMPLATE_SUBCATEGORY" val="combine"/>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COMBINE_RELATE_SLIDE_ID" val="background20180983_1"/>
  <p:tag name="KSO_WM_TEMPLATE_CATEGORY" val="custom"/>
  <p:tag name="KSO_WM_TEMPLATE_INDEX" val="20181687"/>
  <p:tag name="KSO_WM_TEMPLATE_SUBCATEGORY" val="combine"/>
  <p:tag name="KSO_WM_TEMPLATE_THUMBS_INDEX" val="1、4、5、6、11、12、16、19"/>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SLIDE_ITEM_CNT" val="1"/>
  <p:tag name="KSO_WM_SLIDE_LAYOUT" val="a_b_h"/>
  <p:tag name="KSO_WM_SLIDE_LAYOUT_CNT" val="1_1_1"/>
  <p:tag name="KSO_WM_SLIDE_TYPE" val="text"/>
  <p:tag name="KSO_WM_BEAUTIFY_FLAG" val="#wm#"/>
  <p:tag name="KSO_WM_SLIDE_POSITION" val="93*48"/>
  <p:tag name="KSO_WM_SLIDE_SIZE" val="802*431"/>
  <p:tag name="KSO_WM_COMBINE_RELATE_SLIDE_ID" val="background20180983_7"/>
  <p:tag name="KSO_WM_TEMPLATE_CATEGORY" val="custom"/>
  <p:tag name="KSO_WM_TEMPLATE_INDEX" val="20181687"/>
  <p:tag name="KSO_WM_SLIDE_ID" val="custom20181687_16"/>
  <p:tag name="KSO_WM_SLIDE_INDEX" val="16"/>
  <p:tag name="KSO_WM_TEMPLATE_SUBCATEGORY" val="combine"/>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1687_16*i*1"/>
  <p:tag name="KSO_WM_TEMPLATE_CATEGORY" val="custom"/>
  <p:tag name="KSO_WM_TEMPLATE_INDEX" val="20181687"/>
  <p:tag name="KSO_WM_UNIT_INDEX" val="1"/>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BEAUTIFY_FLAG" val="#wm#"/>
  <p:tag name="KSO_WM_UNIT_TYPE" val="i"/>
  <p:tag name="KSO_WM_UNIT_ID" val="custom20181687_16*i*2"/>
  <p:tag name="KSO_WM_TEMPLATE_CATEGORY" val="custom"/>
  <p:tag name="KSO_WM_TEMPLATE_INDEX" val="20181687"/>
  <p:tag name="KSO_WM_UNIT_INDEX" val="2"/>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rgbClr val="7030A0"/>
      </a:dk1>
      <a:lt1>
        <a:srgbClr val="FFFFFF"/>
      </a:lt1>
      <a:dk2>
        <a:srgbClr val="44546A"/>
      </a:dk2>
      <a:lt2>
        <a:srgbClr val="FFFFFF"/>
      </a:lt2>
      <a:accent1>
        <a:srgbClr val="7030A0"/>
      </a:accent1>
      <a:accent2>
        <a:srgbClr val="FFFFFF"/>
      </a:accent2>
      <a:accent3>
        <a:srgbClr val="BFBFBF"/>
      </a:accent3>
      <a:accent4>
        <a:srgbClr val="FFC000"/>
      </a:accent4>
      <a:accent5>
        <a:srgbClr val="5B9BD5"/>
      </a:accent5>
      <a:accent6>
        <a:srgbClr val="70AD47"/>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1755</Words>
  <Application>Microsoft Office PowerPoint</Application>
  <PresentationFormat>宽屏</PresentationFormat>
  <Paragraphs>158</Paragraphs>
  <Slides>37</Slides>
  <Notes>5</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37</vt:i4>
      </vt:variant>
    </vt:vector>
  </HeadingPairs>
  <TitlesOfParts>
    <vt:vector size="44" baseType="lpstr">
      <vt:lpstr>黑体</vt:lpstr>
      <vt:lpstr>宋体</vt:lpstr>
      <vt:lpstr>Arial</vt:lpstr>
      <vt:lpstr>Calibri</vt:lpstr>
      <vt:lpstr>Wingdings</vt:lpstr>
      <vt:lpstr>Office 主题</vt:lpstr>
      <vt:lpstr>1_Office 主题​​</vt:lpstr>
      <vt:lpstr>实验动物伦理福利审查</vt:lpstr>
      <vt:lpstr>PowerPoint 演示文稿</vt:lpstr>
      <vt:lpstr>什么是实验动物？</vt:lpstr>
      <vt:lpstr>什么是伦理审查？</vt:lpstr>
      <vt:lpstr>1. 什么是实验动物伦理福利审查？</vt:lpstr>
      <vt:lpstr>2.为什么要进行实验动物伦理福利审查（Why）？  </vt:lpstr>
      <vt:lpstr>PowerPoint 演示文稿</vt:lpstr>
      <vt:lpstr>吉林大学动物实验伦理福利审查规定</vt:lpstr>
      <vt:lpstr>管的越来越宽！ 实验要求越来越严！！ 动物实验之前必须进行伦理福利审查！！ 申报课题，开展实验，发表论文，成果鉴定。</vt:lpstr>
      <vt:lpstr>PowerPoint 演示文稿</vt:lpstr>
      <vt:lpstr>PowerPoint 演示文稿</vt:lpstr>
      <vt:lpstr>现状：</vt:lpstr>
      <vt:lpstr>PowerPoint 演示文稿</vt:lpstr>
      <vt:lpstr>PowerPoint 演示文稿</vt:lpstr>
      <vt:lpstr>3. 何时开展审查（When）？</vt:lpstr>
      <vt:lpstr>4. 谁负责吉林大学的福利审查（Who）？</vt:lpstr>
      <vt:lpstr>5. 怎么申请实验动物伦理福利审查（How）？</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吸入麻醉：药物的选择</vt:lpstr>
      <vt:lpstr>PowerPoint 演示文稿</vt:lpstr>
      <vt:lpstr>PowerPoint 演示文稿</vt:lpstr>
      <vt:lpstr>PowerPoint 演示文稿</vt:lpstr>
      <vt:lpstr>术后镇痛</vt:lpstr>
      <vt:lpstr>关于人道终点</vt:lpstr>
      <vt:lpstr>涉及荷瘤实验</vt:lpstr>
      <vt:lpstr>实验动物安死术</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29</cp:revision>
  <dcterms:created xsi:type="dcterms:W3CDTF">2018-03-01T02:03:00Z</dcterms:created>
  <dcterms:modified xsi:type="dcterms:W3CDTF">2019-03-28T14:48:45Z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2052-10.1.0.7670</vt:lpwstr>
  </property>
</Properties>
</file>